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89" r:id="rId3"/>
    <p:sldId id="288" r:id="rId4"/>
    <p:sldId id="372" r:id="rId5"/>
    <p:sldId id="366" r:id="rId6"/>
    <p:sldId id="367" r:id="rId7"/>
    <p:sldId id="368" r:id="rId8"/>
    <p:sldId id="369" r:id="rId9"/>
    <p:sldId id="370" r:id="rId10"/>
    <p:sldId id="371" r:id="rId11"/>
    <p:sldId id="299" r:id="rId12"/>
    <p:sldId id="295" r:id="rId13"/>
    <p:sldId id="293" r:id="rId14"/>
    <p:sldId id="297" r:id="rId15"/>
    <p:sldId id="296" r:id="rId16"/>
    <p:sldId id="298" r:id="rId17"/>
    <p:sldId id="292" r:id="rId18"/>
    <p:sldId id="261" r:id="rId19"/>
  </p:sldIdLst>
  <p:sldSz cx="9144000" cy="5143500" type="screen16x9"/>
  <p:notesSz cx="9874250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A6D"/>
    <a:srgbClr val="F95303"/>
    <a:srgbClr val="FDA728"/>
    <a:srgbClr val="00B050"/>
    <a:srgbClr val="404143"/>
    <a:srgbClr val="5B9BD5"/>
    <a:srgbClr val="70DBE7"/>
    <a:srgbClr val="006C4C"/>
    <a:srgbClr val="00604E"/>
    <a:srgbClr val="36D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"/>
    <p:restoredTop sz="95407" autoAdjust="0"/>
  </p:normalViewPr>
  <p:slideViewPr>
    <p:cSldViewPr snapToGrid="0" snapToObjects="1">
      <p:cViewPr>
        <p:scale>
          <a:sx n="131" d="100"/>
          <a:sy n="131" d="100"/>
        </p:scale>
        <p:origin x="296" y="8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elisangela.lopes\Desktop\Atualiza%20Mapa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islopes/Downloads/Atualiza%20Mapa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Planilha_do_Microsoft_Excel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elisangela.lopes\Desktop\FERROVIAS\Tabelas_Resumo_2006__2019%20EM%20ANALISE%20EPL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2297662610933E-2"/>
          <c:y val="3.7629036198267379E-2"/>
          <c:w val="0.92672056937872604"/>
          <c:h val="0.69441003751957509"/>
        </c:manualLayout>
      </c:layout>
      <c:lineChart>
        <c:grouping val="standard"/>
        <c:varyColors val="0"/>
        <c:ser>
          <c:idx val="0"/>
          <c:order val="0"/>
          <c:tx>
            <c:strRef>
              <c:f>'EXPORTA GRAF'!$A$10</c:f>
              <c:strCache>
                <c:ptCount val="1"/>
                <c:pt idx="0">
                  <c:v>SÃO LUIS/ITAQUI.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0"/>
                  <c:y val="-3.261051913207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5F-4CB0-BF5D-8E83E71FA7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'EXPORTA GRAF'!$B$3:$L$3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'EXPORTA GRAF'!$B$10:$L$10</c:f>
              <c:numCache>
                <c:formatCode>_-* #,##0.0_-;\-* #,##0.0_-;_-* "-"??_-;_-@_-</c:formatCode>
                <c:ptCount val="11"/>
                <c:pt idx="0">
                  <c:v>1.91</c:v>
                </c:pt>
                <c:pt idx="1">
                  <c:v>2.1</c:v>
                </c:pt>
                <c:pt idx="2">
                  <c:v>2.6</c:v>
                </c:pt>
                <c:pt idx="3">
                  <c:v>3.1</c:v>
                </c:pt>
                <c:pt idx="4">
                  <c:v>3.3</c:v>
                </c:pt>
                <c:pt idx="5">
                  <c:v>3.7</c:v>
                </c:pt>
                <c:pt idx="6">
                  <c:v>6.7</c:v>
                </c:pt>
                <c:pt idx="7">
                  <c:v>4.7</c:v>
                </c:pt>
                <c:pt idx="8">
                  <c:v>8</c:v>
                </c:pt>
                <c:pt idx="9">
                  <c:v>9.6</c:v>
                </c:pt>
                <c:pt idx="10">
                  <c:v>11.2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5F-4CB0-BF5D-8E83E71FA783}"/>
            </c:ext>
          </c:extLst>
        </c:ser>
        <c:ser>
          <c:idx val="1"/>
          <c:order val="1"/>
          <c:tx>
            <c:strRef>
              <c:f>'EXPORTA GRAF'!$A$11</c:f>
              <c:strCache>
                <c:ptCount val="1"/>
                <c:pt idx="0">
                  <c:v>SISTEMA BELÉM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0"/>
                  <c:y val="3.623391014675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5F-4CB0-BF5D-8E83E71FA7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'EXPORTA GRAF'!$B$3:$L$3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'EXPORTA GRAF'!$B$11:$L$11</c:f>
              <c:numCache>
                <c:formatCode>_-* #,##0.0_-;\-* #,##0.0_-;_-* "-"??_-;_-@_-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1.2</c:v>
                </c:pt>
                <c:pt idx="6">
                  <c:v>2.7</c:v>
                </c:pt>
                <c:pt idx="7">
                  <c:v>3.5</c:v>
                </c:pt>
                <c:pt idx="8">
                  <c:v>7.5</c:v>
                </c:pt>
                <c:pt idx="9">
                  <c:v>8.6999999999999993</c:v>
                </c:pt>
                <c:pt idx="10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5F-4CB0-BF5D-8E83E71FA783}"/>
            </c:ext>
          </c:extLst>
        </c:ser>
        <c:ser>
          <c:idx val="2"/>
          <c:order val="2"/>
          <c:tx>
            <c:strRef>
              <c:f>'EXPORTA GRAF'!$A$12</c:f>
              <c:strCache>
                <c:ptCount val="1"/>
                <c:pt idx="0">
                  <c:v>ILHEUS/ARATU/COTEGIPE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456600057573384E-2"/>
                  <c:y val="6.512728666647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5F-4CB0-BF5D-8E83E71FA7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'EXPORTA GRAF'!$B$3:$L$3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'EXPORTA GRAF'!$B$12:$L$12</c:f>
              <c:numCache>
                <c:formatCode>_-* #,##0.0_-;\-* #,##0.0_-;_-* "-"??_-;_-@_-</c:formatCode>
                <c:ptCount val="11"/>
                <c:pt idx="0">
                  <c:v>1.94</c:v>
                </c:pt>
                <c:pt idx="1">
                  <c:v>2.2000000000000002</c:v>
                </c:pt>
                <c:pt idx="2">
                  <c:v>2.5</c:v>
                </c:pt>
                <c:pt idx="3">
                  <c:v>3</c:v>
                </c:pt>
                <c:pt idx="4">
                  <c:v>2.7</c:v>
                </c:pt>
                <c:pt idx="5">
                  <c:v>2.9</c:v>
                </c:pt>
                <c:pt idx="6">
                  <c:v>3.8</c:v>
                </c:pt>
                <c:pt idx="7">
                  <c:v>2.2999999999999998</c:v>
                </c:pt>
                <c:pt idx="8">
                  <c:v>4.3</c:v>
                </c:pt>
                <c:pt idx="9">
                  <c:v>4.9000000000000004</c:v>
                </c:pt>
                <c:pt idx="10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15F-4CB0-BF5D-8E83E71FA783}"/>
            </c:ext>
          </c:extLst>
        </c:ser>
        <c:ser>
          <c:idx val="3"/>
          <c:order val="3"/>
          <c:tx>
            <c:strRef>
              <c:f>'EXPORTA GRAF'!$A$13</c:f>
              <c:strCache>
                <c:ptCount val="1"/>
                <c:pt idx="0">
                  <c:v>SANTAREM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114585407980525E-2"/>
                  <c:y val="-1.193986462518449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5F-4CB0-BF5D-8E83E71FA783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5F-4CB0-BF5D-8E83E71FA7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'EXPORTA GRAF'!$B$3:$L$3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'EXPORTA GRAF'!$B$13:$L$13</c:f>
              <c:numCache>
                <c:formatCode>_-* #,##0.0_-;\-* #,##0.0_-;_-* "-"??_-;_-@_-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1.3</c:v>
                </c:pt>
                <c:pt idx="4">
                  <c:v>1.9</c:v>
                </c:pt>
                <c:pt idx="5">
                  <c:v>1.8</c:v>
                </c:pt>
                <c:pt idx="6">
                  <c:v>2.6</c:v>
                </c:pt>
                <c:pt idx="7">
                  <c:v>2.4</c:v>
                </c:pt>
                <c:pt idx="8">
                  <c:v>3.8</c:v>
                </c:pt>
                <c:pt idx="9">
                  <c:v>4.5</c:v>
                </c:pt>
                <c:pt idx="10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15F-4CB0-BF5D-8E83E71FA783}"/>
            </c:ext>
          </c:extLst>
        </c:ser>
        <c:ser>
          <c:idx val="4"/>
          <c:order val="4"/>
          <c:tx>
            <c:strRef>
              <c:f>'EXPORTA GRAF'!$A$14</c:f>
              <c:strCache>
                <c:ptCount val="1"/>
                <c:pt idx="0">
                  <c:v>ITACOATIARA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026043948778576E-2"/>
                  <c:y val="-2.6050914666588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5F-4CB0-BF5D-8E83E71FA783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5F-4CB0-BF5D-8E83E71FA7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'EXPORTA GRAF'!$B$3:$L$3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'EXPORTA GRAF'!$B$14:$L$14</c:f>
              <c:numCache>
                <c:formatCode>_-* #,##0.0_-;\-* #,##0.0_-;_-* "-"??_-;_-@_-</c:formatCode>
                <c:ptCount val="11"/>
                <c:pt idx="0">
                  <c:v>2.33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2.2999999999999998</c:v>
                </c:pt>
                <c:pt idx="4">
                  <c:v>2.2000000000000002</c:v>
                </c:pt>
                <c:pt idx="5">
                  <c:v>2.7</c:v>
                </c:pt>
                <c:pt idx="6">
                  <c:v>3.4</c:v>
                </c:pt>
                <c:pt idx="7">
                  <c:v>3.3</c:v>
                </c:pt>
                <c:pt idx="8">
                  <c:v>4.0999999999999996</c:v>
                </c:pt>
                <c:pt idx="9">
                  <c:v>4.5</c:v>
                </c:pt>
                <c:pt idx="10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15F-4CB0-BF5D-8E83E71FA783}"/>
            </c:ext>
          </c:extLst>
        </c:ser>
        <c:ser>
          <c:idx val="5"/>
          <c:order val="5"/>
          <c:tx>
            <c:strRef>
              <c:f>'EXPORTA GRAF'!$A$15</c:f>
              <c:strCache>
                <c:ptCount val="1"/>
                <c:pt idx="0">
                  <c:v>SANTANA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15F-4CB0-BF5D-8E83E71FA7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'EXPORTA GRAF'!$B$3:$L$3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'EXPORTA GRAF'!$B$15:$L$15</c:f>
              <c:numCache>
                <c:formatCode>_-* #,##0.0_-;\-* #,##0.0_-;_-* "-"??_-;_-@_-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0.1</c:v>
                </c:pt>
                <c:pt idx="9">
                  <c:v>0.2</c:v>
                </c:pt>
                <c:pt idx="10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15F-4CB0-BF5D-8E83E71FA783}"/>
            </c:ext>
          </c:extLst>
        </c:ser>
        <c:ser>
          <c:idx val="6"/>
          <c:order val="6"/>
          <c:tx>
            <c:strRef>
              <c:f>'EXPORTA GRAF'!$A$16</c:f>
              <c:strCache>
                <c:ptCount val="1"/>
                <c:pt idx="0">
                  <c:v>TMIB/SERGIPE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15F-4CB0-BF5D-8E83E71FA78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15F-4CB0-BF5D-8E83E71FA78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15F-4CB0-BF5D-8E83E71FA783}"/>
                </c:ext>
              </c:extLst>
            </c:dLbl>
            <c:dLbl>
              <c:idx val="10"/>
              <c:layout>
                <c:manualLayout>
                  <c:x val="-1.3860253129693679E-2"/>
                  <c:y val="-1.394434909096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15F-4CB0-BF5D-8E83E71FA7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'EXPORTA GRAF'!$B$3:$L$3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'EXPORTA GRAF'!$B$16:$L$16</c:f>
              <c:numCache>
                <c:formatCode>_-* #,##0.0_-;\-* #,##0.0_-;_-* "-"??_-;_-@_-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</c:v>
                </c:pt>
                <c:pt idx="7">
                  <c:v>0.02</c:v>
                </c:pt>
                <c:pt idx="8">
                  <c:v>0</c:v>
                </c:pt>
                <c:pt idx="9">
                  <c:v>0.1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B15F-4CB0-BF5D-8E83E71FA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2435456"/>
        <c:axId val="662431192"/>
      </c:lineChart>
      <c:catAx>
        <c:axId val="66243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2431192"/>
        <c:crosses val="autoZero"/>
        <c:auto val="1"/>
        <c:lblAlgn val="ctr"/>
        <c:lblOffset val="100"/>
        <c:noMultiLvlLbl val="0"/>
      </c:catAx>
      <c:valAx>
        <c:axId val="662431192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243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004128012583732"/>
          <c:w val="0.99055164505531135"/>
          <c:h val="0.16436818860532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87924558698431E-2"/>
          <c:y val="2.1244838808272666E-2"/>
          <c:w val="0.90989994279802044"/>
          <c:h val="0.7930220637985872"/>
        </c:manualLayout>
      </c:layout>
      <c:lineChart>
        <c:grouping val="standard"/>
        <c:varyColors val="0"/>
        <c:ser>
          <c:idx val="0"/>
          <c:order val="0"/>
          <c:tx>
            <c:strRef>
              <c:f>'EXPORTA GRAF'!$A$4</c:f>
              <c:strCache>
                <c:ptCount val="1"/>
                <c:pt idx="0">
                  <c:v>SANTOS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770836165119811E-2"/>
                  <c:y val="-8.4665472666411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39-6645-93B6-0512D8977207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39-6645-93B6-0512D8977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'EXPORTA GRAF'!$B$3:$L$3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'EXPORTA GRAF'!$B$4:$L$4</c:f>
              <c:numCache>
                <c:formatCode>_-* #,##0.0_-;\-* #,##0.0_-;_-* "-"??_-;_-@_-</c:formatCode>
                <c:ptCount val="11"/>
                <c:pt idx="0">
                  <c:v>10.87</c:v>
                </c:pt>
                <c:pt idx="1">
                  <c:v>16.399999999999999</c:v>
                </c:pt>
                <c:pt idx="2">
                  <c:v>16.8</c:v>
                </c:pt>
                <c:pt idx="3">
                  <c:v>23.1</c:v>
                </c:pt>
                <c:pt idx="4">
                  <c:v>25.4</c:v>
                </c:pt>
                <c:pt idx="5">
                  <c:v>24.9</c:v>
                </c:pt>
                <c:pt idx="6">
                  <c:v>31.7</c:v>
                </c:pt>
                <c:pt idx="7">
                  <c:v>27</c:v>
                </c:pt>
                <c:pt idx="8">
                  <c:v>35.799999999999997</c:v>
                </c:pt>
                <c:pt idx="9">
                  <c:v>39.5</c:v>
                </c:pt>
                <c:pt idx="10">
                  <c:v>41.5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39-6645-93B6-0512D8977207}"/>
            </c:ext>
          </c:extLst>
        </c:ser>
        <c:ser>
          <c:idx val="1"/>
          <c:order val="1"/>
          <c:tx>
            <c:strRef>
              <c:f>'EXPORTA GRAF'!$A$5</c:f>
              <c:strCache>
                <c:ptCount val="1"/>
                <c:pt idx="0">
                  <c:v>PARANAGUA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770398732070895E-2"/>
                  <c:y val="-1.30254573332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39-6645-93B6-0512D8977207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39-6645-93B6-0512D8977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'EXPORTA GRAF'!$B$3:$L$3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'EXPORTA GRAF'!$B$5:$L$5</c:f>
              <c:numCache>
                <c:formatCode>_-* #,##0.0_-;\-* #,##0.0_-;_-* "-"??_-;_-@_-</c:formatCode>
                <c:ptCount val="11"/>
                <c:pt idx="0">
                  <c:v>9.98</c:v>
                </c:pt>
                <c:pt idx="1">
                  <c:v>14.4</c:v>
                </c:pt>
                <c:pt idx="2">
                  <c:v>14.8</c:v>
                </c:pt>
                <c:pt idx="3">
                  <c:v>16.600000000000001</c:v>
                </c:pt>
                <c:pt idx="4">
                  <c:v>16.600000000000001</c:v>
                </c:pt>
                <c:pt idx="5">
                  <c:v>17.600000000000001</c:v>
                </c:pt>
                <c:pt idx="6">
                  <c:v>18.600000000000001</c:v>
                </c:pt>
                <c:pt idx="7">
                  <c:v>15.9</c:v>
                </c:pt>
                <c:pt idx="8">
                  <c:v>19.7</c:v>
                </c:pt>
                <c:pt idx="9">
                  <c:v>22.8</c:v>
                </c:pt>
                <c:pt idx="10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939-6645-93B6-0512D8977207}"/>
            </c:ext>
          </c:extLst>
        </c:ser>
        <c:ser>
          <c:idx val="2"/>
          <c:order val="2"/>
          <c:tx>
            <c:strRef>
              <c:f>'EXPORTA GRAF'!$A$6</c:f>
              <c:strCache>
                <c:ptCount val="1"/>
                <c:pt idx="0">
                  <c:v>RIO GRANDE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308665610059084E-2"/>
                  <c:y val="-6.512728666647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39-6645-93B6-0512D8977207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39-6645-93B6-0512D8977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'EXPORTA GRAF'!$B$3:$L$3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'EXPORTA GRAF'!$B$6:$L$6</c:f>
              <c:numCache>
                <c:formatCode>_-* #,##0.0_-;\-* #,##0.0_-;_-* "-"??_-;_-@_-</c:formatCode>
                <c:ptCount val="11"/>
                <c:pt idx="0">
                  <c:v>7.27</c:v>
                </c:pt>
                <c:pt idx="1">
                  <c:v>7.5</c:v>
                </c:pt>
                <c:pt idx="2">
                  <c:v>9.4</c:v>
                </c:pt>
                <c:pt idx="3">
                  <c:v>6.2</c:v>
                </c:pt>
                <c:pt idx="4">
                  <c:v>11.9</c:v>
                </c:pt>
                <c:pt idx="5">
                  <c:v>12.2</c:v>
                </c:pt>
                <c:pt idx="6">
                  <c:v>14.9</c:v>
                </c:pt>
                <c:pt idx="7">
                  <c:v>12.3</c:v>
                </c:pt>
                <c:pt idx="8">
                  <c:v>14.8</c:v>
                </c:pt>
                <c:pt idx="9">
                  <c:v>16.399999999999999</c:v>
                </c:pt>
                <c:pt idx="10">
                  <c:v>16.2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939-6645-93B6-0512D8977207}"/>
            </c:ext>
          </c:extLst>
        </c:ser>
        <c:ser>
          <c:idx val="3"/>
          <c:order val="3"/>
          <c:tx>
            <c:strRef>
              <c:f>'EXPORTA GRAF'!$A$7</c:f>
              <c:strCache>
                <c:ptCount val="1"/>
                <c:pt idx="0">
                  <c:v>S. F. DO SUL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308665610059084E-2"/>
                  <c:y val="1.6281821666617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39-6645-93B6-0512D8977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'EXPORTA GRAF'!$B$3:$L$3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'EXPORTA GRAF'!$B$7:$L$7</c:f>
              <c:numCache>
                <c:formatCode>_-* #,##0.0_-;\-* #,##0.0_-;_-* "-"??_-;_-@_-</c:formatCode>
                <c:ptCount val="11"/>
                <c:pt idx="0">
                  <c:v>3.24</c:v>
                </c:pt>
                <c:pt idx="1">
                  <c:v>4.3</c:v>
                </c:pt>
                <c:pt idx="2">
                  <c:v>4.5999999999999996</c:v>
                </c:pt>
                <c:pt idx="3">
                  <c:v>5.9</c:v>
                </c:pt>
                <c:pt idx="4">
                  <c:v>6.9</c:v>
                </c:pt>
                <c:pt idx="5">
                  <c:v>7.1</c:v>
                </c:pt>
                <c:pt idx="6">
                  <c:v>7.3</c:v>
                </c:pt>
                <c:pt idx="7">
                  <c:v>5.0999999999999996</c:v>
                </c:pt>
                <c:pt idx="8">
                  <c:v>6.6</c:v>
                </c:pt>
                <c:pt idx="9">
                  <c:v>6</c:v>
                </c:pt>
                <c:pt idx="10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939-6645-93B6-0512D8977207}"/>
            </c:ext>
          </c:extLst>
        </c:ser>
        <c:ser>
          <c:idx val="4"/>
          <c:order val="4"/>
          <c:tx>
            <c:strRef>
              <c:f>'EXPORTA GRAF'!$A$8</c:f>
              <c:strCache>
                <c:ptCount val="1"/>
                <c:pt idx="0">
                  <c:v>VITORIA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3086656100590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939-6645-93B6-0512D8977207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939-6645-93B6-0512D8977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'EXPORTA GRAF'!$B$3:$L$3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'EXPORTA GRAF'!$B$8:$L$8</c:f>
              <c:numCache>
                <c:formatCode>_-* #,##0.0_-;\-* #,##0.0_-;_-* "-"??_-;_-@_-</c:formatCode>
                <c:ptCount val="11"/>
                <c:pt idx="0">
                  <c:v>4.84</c:v>
                </c:pt>
                <c:pt idx="1">
                  <c:v>4.9000000000000004</c:v>
                </c:pt>
                <c:pt idx="2">
                  <c:v>4.4000000000000004</c:v>
                </c:pt>
                <c:pt idx="3">
                  <c:v>4.9000000000000004</c:v>
                </c:pt>
                <c:pt idx="4">
                  <c:v>5.4</c:v>
                </c:pt>
                <c:pt idx="5">
                  <c:v>6.2</c:v>
                </c:pt>
                <c:pt idx="6">
                  <c:v>6.7</c:v>
                </c:pt>
                <c:pt idx="7">
                  <c:v>5.4</c:v>
                </c:pt>
                <c:pt idx="8">
                  <c:v>5.7</c:v>
                </c:pt>
                <c:pt idx="9">
                  <c:v>5.5</c:v>
                </c:pt>
                <c:pt idx="10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939-6645-93B6-0512D8977207}"/>
            </c:ext>
          </c:extLst>
        </c:ser>
        <c:ser>
          <c:idx val="5"/>
          <c:order val="5"/>
          <c:tx>
            <c:strRef>
              <c:f>'EXPORTA GRAF'!$A$9</c:f>
              <c:strCache>
                <c:ptCount val="1"/>
                <c:pt idx="0">
                  <c:v>IMBITUBA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385199366035461E-2"/>
                  <c:y val="-1.6281821666617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939-6645-93B6-0512D8977207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939-6645-93B6-0512D8977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'EXPORTA GRAF'!$B$3:$L$3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'EXPORTA GRAF'!$B$9:$L$9</c:f>
              <c:numCache>
                <c:formatCode>_-* #,##0.0_-;\-* #,##0.0_-;_-* "-"??_-;_-@_-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0.5</c:v>
                </c:pt>
                <c:pt idx="6">
                  <c:v>0.6</c:v>
                </c:pt>
                <c:pt idx="7">
                  <c:v>1.7</c:v>
                </c:pt>
                <c:pt idx="8">
                  <c:v>1.5</c:v>
                </c:pt>
                <c:pt idx="9">
                  <c:v>1.2</c:v>
                </c:pt>
                <c:pt idx="10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939-6645-93B6-0512D8977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2435456"/>
        <c:axId val="662431192"/>
      </c:lineChart>
      <c:catAx>
        <c:axId val="66243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2431192"/>
        <c:crosses val="autoZero"/>
        <c:auto val="1"/>
        <c:lblAlgn val="ctr"/>
        <c:lblOffset val="100"/>
        <c:noMultiLvlLbl val="0"/>
      </c:catAx>
      <c:valAx>
        <c:axId val="662431192"/>
        <c:scaling>
          <c:orientation val="minMax"/>
          <c:max val="4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243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'Plan1 (2)'!$D$4</c:f>
              <c:strCache>
                <c:ptCount val="1"/>
                <c:pt idx="0">
                  <c:v>EUA (US$ 26)</c:v>
                </c:pt>
              </c:strCache>
            </c:strRef>
          </c:tx>
          <c:spPr>
            <a:solidFill>
              <a:srgbClr val="FF5353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'Plan1 (2)'!$C$5:$C$12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'Plan1 (2)'!$D$5:$D$12</c:f>
              <c:numCache>
                <c:formatCode>General</c:formatCode>
                <c:ptCount val="8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23</c:v>
                </c:pt>
                <c:pt idx="5">
                  <c:v>23</c:v>
                </c:pt>
                <c:pt idx="6">
                  <c:v>23</c:v>
                </c:pt>
                <c:pt idx="7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5-A044-A4E8-5D08CF3FC5E5}"/>
            </c:ext>
          </c:extLst>
        </c:ser>
        <c:ser>
          <c:idx val="1"/>
          <c:order val="1"/>
          <c:tx>
            <c:strRef>
              <c:f>'Plan1 (2)'!$E$4</c:f>
              <c:strCache>
                <c:ptCount val="1"/>
                <c:pt idx="0">
                  <c:v>ARG  (US$ 43)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'Plan1 (2)'!$C$5:$C$12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'Plan1 (2)'!$E$5:$E$12</c:f>
              <c:numCache>
                <c:formatCode>General</c:formatCode>
                <c:ptCount val="8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E5-A044-A4E8-5D08CF3FC5E5}"/>
            </c:ext>
          </c:extLst>
        </c:ser>
        <c:ser>
          <c:idx val="2"/>
          <c:order val="2"/>
          <c:tx>
            <c:strRef>
              <c:f>'Plan1 (2)'!$F$4</c:f>
              <c:strCache>
                <c:ptCount val="1"/>
                <c:pt idx="0">
                  <c:v>BRASIL  (US$ 90)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'Plan1 (2)'!$C$5:$C$12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'Plan1 (2)'!$F$5:$F$12</c:f>
              <c:numCache>
                <c:formatCode>General</c:formatCode>
                <c:ptCount val="8"/>
                <c:pt idx="0">
                  <c:v>28</c:v>
                </c:pt>
                <c:pt idx="1">
                  <c:v>43</c:v>
                </c:pt>
                <c:pt idx="2">
                  <c:v>59</c:v>
                </c:pt>
                <c:pt idx="3">
                  <c:v>78</c:v>
                </c:pt>
                <c:pt idx="4">
                  <c:v>81</c:v>
                </c:pt>
                <c:pt idx="5">
                  <c:v>92</c:v>
                </c:pt>
                <c:pt idx="6">
                  <c:v>60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E5-A044-A4E8-5D08CF3FC5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16960768"/>
        <c:axId val="416966344"/>
      </c:barChart>
      <c:catAx>
        <c:axId val="41696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6966344"/>
        <c:crosses val="autoZero"/>
        <c:auto val="1"/>
        <c:lblAlgn val="ctr"/>
        <c:lblOffset val="100"/>
        <c:noMultiLvlLbl val="0"/>
      </c:catAx>
      <c:valAx>
        <c:axId val="416966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696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/>
              <a:t>Distribuição das Cargas,</a:t>
            </a:r>
            <a:r>
              <a:rPr lang="pt-BR" sz="1800" baseline="0" dirty="0"/>
              <a:t> em Ferrovias, 2019</a:t>
            </a:r>
            <a:r>
              <a:rPr lang="pt-BR" sz="18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197-F64A-84AF-3355771B94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197-F64A-84AF-3355771B94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197-F64A-84AF-3355771B94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197-F64A-84AF-3355771B944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197-F64A-84AF-3355771B944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197-F64A-84AF-3355771B944C}"/>
              </c:ext>
            </c:extLst>
          </c:dPt>
          <c:dLbls>
            <c:dLbl>
              <c:idx val="0"/>
              <c:layout>
                <c:manualLayout>
                  <c:x val="4.5440146752375149E-2"/>
                  <c:y val="-4.63082337478622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97-F64A-84AF-3355771B944C}"/>
                </c:ext>
              </c:extLst>
            </c:dLbl>
            <c:dLbl>
              <c:idx val="1"/>
              <c:layout>
                <c:manualLayout>
                  <c:x val="-0.1054825006769564"/>
                  <c:y val="9.47631194181111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97-F64A-84AF-3355771B94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'ProduçãoProduto GRAFICO'!$C$78:$H$78</c:f>
              <c:strCache>
                <c:ptCount val="6"/>
                <c:pt idx="0">
                  <c:v>G1</c:v>
                </c:pt>
                <c:pt idx="1">
                  <c:v>G2</c:v>
                </c:pt>
                <c:pt idx="2">
                  <c:v>G3</c:v>
                </c:pt>
                <c:pt idx="3">
                  <c:v>G4</c:v>
                </c:pt>
                <c:pt idx="4">
                  <c:v>G5</c:v>
                </c:pt>
                <c:pt idx="5">
                  <c:v>G6</c:v>
                </c:pt>
              </c:strCache>
            </c:strRef>
          </c:cat>
          <c:val>
            <c:numRef>
              <c:f>'ProduçãoProduto GRAFICO'!$C$79:$H$79</c:f>
              <c:numCache>
                <c:formatCode>0.0%</c:formatCode>
                <c:ptCount val="6"/>
                <c:pt idx="0">
                  <c:v>0.76700000000000002</c:v>
                </c:pt>
                <c:pt idx="1">
                  <c:v>0.16400000000000001</c:v>
                </c:pt>
                <c:pt idx="2">
                  <c:v>3.2000000000000001E-2</c:v>
                </c:pt>
                <c:pt idx="3">
                  <c:v>1.7000000000000001E-2</c:v>
                </c:pt>
                <c:pt idx="4">
                  <c:v>8.9999999999999993E-3</c:v>
                </c:pt>
                <c:pt idx="5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97-F64A-84AF-3355771B9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0.24996</cdr:x>
      <cdr:y>0.0085</cdr:y>
    </cdr:from>
    <cdr:to>
      <cdr:x>0.47223</cdr:x>
      <cdr:y>0.28949</cdr:y>
    </cdr:to>
    <cdr:sp macro="" textlink="">
      <cdr:nvSpPr>
        <cdr:cNvPr id="2" name="Retângulo 1">
          <a:extLst xmlns:a="http://schemas.openxmlformats.org/drawingml/2006/main">
            <a:ext uri="{FF2B5EF4-FFF2-40B4-BE49-F238E27FC236}">
              <a16:creationId xmlns:a16="http://schemas.microsoft.com/office/drawing/2014/main" id="{EF51F08C-D221-4CF3-9BB0-6B6C439BAF97}"/>
            </a:ext>
          </a:extLst>
        </cdr:cNvPr>
        <cdr:cNvSpPr/>
      </cdr:nvSpPr>
      <cdr:spPr>
        <a:xfrm xmlns:a="http://schemas.openxmlformats.org/drawingml/2006/main">
          <a:off x="1620174" y="29793"/>
          <a:ext cx="1440695" cy="9848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Produção</a:t>
          </a:r>
        </a:p>
        <a:p xmlns:a="http://schemas.openxmlformats.org/drawingml/2006/main">
          <a:pPr algn="ctr"/>
          <a:r>
            <a:rPr lang="pt-BR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Arco Norte  </a:t>
          </a:r>
        </a:p>
        <a:p xmlns:a="http://schemas.openxmlformats.org/drawingml/2006/main">
          <a:pPr algn="ctr"/>
          <a:r>
            <a:rPr lang="pt-BR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(2009-2019)</a:t>
          </a:r>
        </a:p>
        <a:p xmlns:a="http://schemas.openxmlformats.org/drawingml/2006/main">
          <a:pPr algn="ctr"/>
          <a:r>
            <a:rPr lang="pt-BR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+75,6 M/t</a:t>
          </a:r>
          <a:endParaRPr lang="pt-BR" sz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93124" y="0"/>
            <a:ext cx="4278842" cy="339884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E44145DC-5296-4F3D-A163-850F61EB3867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5264" tIns="47632" rIns="95264" bIns="47632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93124" y="6456612"/>
            <a:ext cx="4278842" cy="339884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D7246992-955A-4BB0-A171-EFC0E958F2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78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6992-955A-4BB0-A171-EFC0E958F2C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90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6992-955A-4BB0-A171-EFC0E958F2C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65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841773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7208-D25E-1842-B031-1F9966636880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65C5-BB92-7D42-941F-F5CC385C53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7208-D25E-1842-B031-1F9966636880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65C5-BB92-7D42-941F-F5CC385C53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8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7208-D25E-1842-B031-1F9966636880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65C5-BB92-7D42-941F-F5CC385C53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7208-D25E-1842-B031-1F9966636880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65C5-BB92-7D42-941F-F5CC385C53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7208-D25E-1842-B031-1F9966636880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65C5-BB92-7D42-941F-F5CC385C53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1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1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7208-D25E-1842-B031-1F9966636880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65C5-BB92-7D42-941F-F5CC385C53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3"/>
            <a:ext cx="388739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7208-D25E-1842-B031-1F9966636880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65C5-BB92-7D42-941F-F5CC385C53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7208-D25E-1842-B031-1F9966636880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65C5-BB92-7D42-941F-F5CC385C53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7208-D25E-1842-B031-1F9966636880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65C5-BB92-7D42-941F-F5CC385C53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9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7208-D25E-1842-B031-1F9966636880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65C5-BB92-7D42-941F-F5CC385C53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9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7208-D25E-1842-B031-1F9966636880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65C5-BB92-7D42-941F-F5CC385C53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37208-D25E-1842-B031-1F9966636880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65C5-BB92-7D42-941F-F5CC385C53B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P:\Comunicacao\_SUPERINTENDENCIA_COMUNICAÇÃO_MARKETING\DOCUMENTOS\5 . LOGOS\__  Logos Sistema CNA 2019\2. CNA-Senar\Preferencial\RGB\CNA Conjunta_Logo_Preferencial_RGB.png">
            <a:extLst>
              <a:ext uri="{FF2B5EF4-FFF2-40B4-BE49-F238E27FC236}">
                <a16:creationId xmlns:a16="http://schemas.microsoft.com/office/drawing/2014/main" id="{19CD86B6-AE97-47BF-9836-A66DC889C3E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36703" r="53009" b="39805"/>
          <a:stretch/>
        </p:blipFill>
        <p:spPr bwMode="auto">
          <a:xfrm>
            <a:off x="319199" y="228885"/>
            <a:ext cx="803749" cy="80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lisangela.lopes@cna.org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535353" y="0"/>
            <a:ext cx="361365" cy="5143500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909830" y="0"/>
            <a:ext cx="361365" cy="5143500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270660" y="3187233"/>
            <a:ext cx="361365" cy="1956267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661518" y="3187233"/>
            <a:ext cx="361365" cy="1956267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P:\Comunicacao\_SUPERINTENDENCIA_COMUNICAÇÃO_MARKETING\DOCUMENTOS\5 . LOGOS\__  Logos Sistema CNA 2019\1. CNA\Assinatura CNA - Simples\Preferencial\RGB\CNA Logo_Preferencial_RGB Simpl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2" t="38664" r="30172" b="38664"/>
          <a:stretch/>
        </p:blipFill>
        <p:spPr bwMode="auto">
          <a:xfrm>
            <a:off x="328732" y="4066671"/>
            <a:ext cx="2227559" cy="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DD7EC1D4-B3E3-4E2B-B803-B2B27498C035}"/>
              </a:ext>
            </a:extLst>
          </p:cNvPr>
          <p:cNvGrpSpPr/>
          <p:nvPr/>
        </p:nvGrpSpPr>
        <p:grpSpPr>
          <a:xfrm>
            <a:off x="5896718" y="0"/>
            <a:ext cx="3247282" cy="5143500"/>
            <a:chOff x="5106894" y="475538"/>
            <a:chExt cx="4037106" cy="6373414"/>
          </a:xfrm>
        </p:grpSpPr>
        <p:pic>
          <p:nvPicPr>
            <p:cNvPr id="16" name="Picture 4" descr="Resultado de imagem para caminhÃ£o soja">
              <a:extLst>
                <a:ext uri="{FF2B5EF4-FFF2-40B4-BE49-F238E27FC236}">
                  <a16:creationId xmlns:a16="http://schemas.microsoft.com/office/drawing/2014/main" id="{D401530D-A5F9-4C6A-BD00-7F6E7C9C8C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WatercolorSpong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64" r="13985" b="93543"/>
            <a:stretch/>
          </p:blipFill>
          <p:spPr bwMode="auto">
            <a:xfrm rot="10800000">
              <a:off x="5106894" y="475538"/>
              <a:ext cx="4037106" cy="520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Resultado de imagem para caminhÃ£o soja">
              <a:extLst>
                <a:ext uri="{FF2B5EF4-FFF2-40B4-BE49-F238E27FC236}">
                  <a16:creationId xmlns:a16="http://schemas.microsoft.com/office/drawing/2014/main" id="{F54AA5CE-9C70-4A8C-9347-A682AF9518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WatercolorSpong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64" t="-4551" r="13985" b="-1"/>
            <a:stretch/>
          </p:blipFill>
          <p:spPr bwMode="auto">
            <a:xfrm>
              <a:off x="5106894" y="475538"/>
              <a:ext cx="4037106" cy="6373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FAD32953-5664-40D5-8C59-9D554BABE809}"/>
              </a:ext>
            </a:extLst>
          </p:cNvPr>
          <p:cNvSpPr/>
          <p:nvPr/>
        </p:nvSpPr>
        <p:spPr>
          <a:xfrm>
            <a:off x="165463" y="148046"/>
            <a:ext cx="1271451" cy="928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CF8347E-245B-443A-B107-C37E42D3B339}"/>
              </a:ext>
            </a:extLst>
          </p:cNvPr>
          <p:cNvSpPr txBox="1"/>
          <p:nvPr/>
        </p:nvSpPr>
        <p:spPr>
          <a:xfrm>
            <a:off x="112361" y="997838"/>
            <a:ext cx="3369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Ubuntu" charset="0"/>
                <a:ea typeface="Ubuntu" charset="0"/>
                <a:cs typeface="Ubuntu" charset="0"/>
              </a:rPr>
              <a:t>Pós Covid-19</a:t>
            </a:r>
          </a:p>
          <a:p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Ubuntu" charset="0"/>
                <a:ea typeface="Ubuntu" charset="0"/>
                <a:cs typeface="Ubuntu" charset="0"/>
              </a:rPr>
              <a:t>Infraestrutura para a Agropecuária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2684F4A-8B0A-4845-A276-7E7191CCD6C7}"/>
              </a:ext>
            </a:extLst>
          </p:cNvPr>
          <p:cNvSpPr txBox="1"/>
          <p:nvPr/>
        </p:nvSpPr>
        <p:spPr>
          <a:xfrm>
            <a:off x="127131" y="3370410"/>
            <a:ext cx="33692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Ubuntu" charset="0"/>
                <a:ea typeface="Ubuntu" charset="0"/>
                <a:cs typeface="Ubuntu" charset="0"/>
              </a:rPr>
              <a:t>Elisangela Pereira Lopes</a:t>
            </a:r>
          </a:p>
          <a:p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Ubuntu" charset="0"/>
                <a:ea typeface="Ubuntu" charset="0"/>
                <a:cs typeface="Ubuntu" charset="0"/>
              </a:rPr>
              <a:t>Coordenação de Assuntos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399369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P:\Comunicacao\_SUPERINTENDENCIA_COMUNICAÇÃO_MARKETING\DOCUMENTOS\5 . LOGOS\__  Logos Sistema CNA 2019\2. CNA-Senar\Preferencial\RGB\CNA Conjunta_Logo_Preferencial_RGB.png">
            <a:extLst>
              <a:ext uri="{FF2B5EF4-FFF2-40B4-BE49-F238E27FC236}">
                <a16:creationId xmlns:a16="http://schemas.microsoft.com/office/drawing/2014/main" id="{0481CF1C-C5B9-453F-902B-7C8429B7D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36703" r="53009" b="39805"/>
          <a:stretch/>
        </p:blipFill>
        <p:spPr bwMode="auto">
          <a:xfrm>
            <a:off x="319199" y="228885"/>
            <a:ext cx="803749" cy="80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ítulo 1">
            <a:extLst>
              <a:ext uri="{FF2B5EF4-FFF2-40B4-BE49-F238E27FC236}">
                <a16:creationId xmlns:a16="http://schemas.microsoft.com/office/drawing/2014/main" id="{29C380DA-BEE4-483A-8F06-51D5DB3F7C89}"/>
              </a:ext>
            </a:extLst>
          </p:cNvPr>
          <p:cNvSpPr txBox="1">
            <a:spLocks/>
          </p:cNvSpPr>
          <p:nvPr/>
        </p:nvSpPr>
        <p:spPr>
          <a:xfrm>
            <a:off x="1122948" y="281158"/>
            <a:ext cx="4915011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Ubuntu" charset="0"/>
              </a:rPr>
              <a:t>Logística para a Agropecuária </a:t>
            </a:r>
          </a:p>
          <a:p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Rios</a:t>
            </a:r>
          </a:p>
        </p:txBody>
      </p:sp>
      <p:pic>
        <p:nvPicPr>
          <p:cNvPr id="36" name="Picture 2" descr="Após quase dois anos, hidrovia do rio Tietê retoma transporte de ...">
            <a:extLst>
              <a:ext uri="{FF2B5EF4-FFF2-40B4-BE49-F238E27FC236}">
                <a16:creationId xmlns:a16="http://schemas.microsoft.com/office/drawing/2014/main" id="{63E50C70-0E41-B340-8B56-528138138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" y="1275606"/>
            <a:ext cx="45540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251CD88F-883D-D54A-AC4D-CBE51313E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195" y="1275606"/>
            <a:ext cx="4425552" cy="2160984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id="{E6A63F7B-42E4-C94E-A003-9AE8480BC7E9}"/>
              </a:ext>
            </a:extLst>
          </p:cNvPr>
          <p:cNvSpPr/>
          <p:nvPr/>
        </p:nvSpPr>
        <p:spPr>
          <a:xfrm>
            <a:off x="4734018" y="3510104"/>
            <a:ext cx="4050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495057"/>
                </a:solidFill>
                <a:latin typeface="Source Serif Pro"/>
              </a:rPr>
              <a:t>“Hoje, para se transportar grão de São Simão pela hidrovia até Pederneiras e, de lá, com ferrovias até Santos, </a:t>
            </a:r>
            <a:r>
              <a:rPr lang="pt-BR" sz="1400" b="1" dirty="0">
                <a:solidFill>
                  <a:srgbClr val="495057"/>
                </a:solidFill>
                <a:latin typeface="Source Serif Pro"/>
              </a:rPr>
              <a:t>custa R$ 86 a tonelada</a:t>
            </a:r>
            <a:r>
              <a:rPr lang="pt-BR" sz="1400" dirty="0">
                <a:solidFill>
                  <a:srgbClr val="495057"/>
                </a:solidFill>
                <a:latin typeface="Source Serif Pro"/>
              </a:rPr>
              <a:t>. Como não foi possível continuar a navegação na hidrovia, então essa carga teve que ir por caminhão custando </a:t>
            </a:r>
            <a:r>
              <a:rPr lang="pt-BR" sz="1400" b="1" dirty="0">
                <a:solidFill>
                  <a:srgbClr val="495057"/>
                </a:solidFill>
                <a:latin typeface="Source Serif Pro"/>
              </a:rPr>
              <a:t>R$ 101 por toneladas</a:t>
            </a:r>
            <a:r>
              <a:rPr lang="pt-BR" sz="1400" dirty="0">
                <a:solidFill>
                  <a:srgbClr val="495057"/>
                </a:solidFill>
                <a:latin typeface="Source Serif Pro"/>
              </a:rPr>
              <a:t>”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0618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P:\Comunicacao\_SUPERINTENDENCIA_COMUNICAÇÃO_MARKETING\DOCUMENTOS\5 . LOGOS\__  Logos Sistema CNA 2019\2. CNA-Senar\Preferencial\RGB\CNA Conjunta_Logo_Preferencial_RGB.png">
            <a:extLst>
              <a:ext uri="{FF2B5EF4-FFF2-40B4-BE49-F238E27FC236}">
                <a16:creationId xmlns:a16="http://schemas.microsoft.com/office/drawing/2014/main" id="{0481CF1C-C5B9-453F-902B-7C8429B7D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36703" r="53009" b="39805"/>
          <a:stretch/>
        </p:blipFill>
        <p:spPr bwMode="auto">
          <a:xfrm>
            <a:off x="319199" y="228885"/>
            <a:ext cx="803749" cy="80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ítulo 1">
            <a:extLst>
              <a:ext uri="{FF2B5EF4-FFF2-40B4-BE49-F238E27FC236}">
                <a16:creationId xmlns:a16="http://schemas.microsoft.com/office/drawing/2014/main" id="{29C380DA-BEE4-483A-8F06-51D5DB3F7C89}"/>
              </a:ext>
            </a:extLst>
          </p:cNvPr>
          <p:cNvSpPr txBox="1">
            <a:spLocks/>
          </p:cNvSpPr>
          <p:nvPr/>
        </p:nvSpPr>
        <p:spPr>
          <a:xfrm>
            <a:off x="1122948" y="281158"/>
            <a:ext cx="4915011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Ubuntu" charset="0"/>
              </a:rPr>
              <a:t>Logística para a Agropecuária </a:t>
            </a:r>
          </a:p>
          <a:p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Pilares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A803A05-672D-432A-86F3-A5181C4B6E26}"/>
              </a:ext>
            </a:extLst>
          </p:cNvPr>
          <p:cNvSpPr/>
          <p:nvPr/>
        </p:nvSpPr>
        <p:spPr>
          <a:xfrm>
            <a:off x="437730" y="1146663"/>
            <a:ext cx="4014637" cy="92333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Investimentos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em infraestrutura, especialmente nas Novas Fronteiras Agrícolas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D5C2E1E-B74B-4E0A-822E-173BE998A336}"/>
              </a:ext>
            </a:extLst>
          </p:cNvPr>
          <p:cNvSpPr/>
          <p:nvPr/>
        </p:nvSpPr>
        <p:spPr>
          <a:xfrm>
            <a:off x="5479717" y="2091447"/>
            <a:ext cx="2903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Aumento de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competitividade e produção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2E43FC7-E692-4247-B6F4-F71EBA0EC2C4}"/>
              </a:ext>
            </a:extLst>
          </p:cNvPr>
          <p:cNvSpPr/>
          <p:nvPr/>
        </p:nvSpPr>
        <p:spPr>
          <a:xfrm>
            <a:off x="437730" y="2691612"/>
            <a:ext cx="4014637" cy="646331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Parcerias </a:t>
            </a:r>
          </a:p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(Governo/Iniciativa Privada)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79D9242-4CE0-4AE0-AD5B-6615320B8222}"/>
              </a:ext>
            </a:extLst>
          </p:cNvPr>
          <p:cNvSpPr/>
          <p:nvPr/>
        </p:nvSpPr>
        <p:spPr>
          <a:xfrm>
            <a:off x="5667807" y="927489"/>
            <a:ext cx="2347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Redução de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custos</a:t>
            </a:r>
            <a:r>
              <a:rPr lang="pt-B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logísticos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8C97233-EADC-4992-8F64-685F5068570A}"/>
              </a:ext>
            </a:extLst>
          </p:cNvPr>
          <p:cNvSpPr/>
          <p:nvPr/>
        </p:nvSpPr>
        <p:spPr>
          <a:xfrm>
            <a:off x="437730" y="2197953"/>
            <a:ext cx="4014637" cy="36933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Segurança jurídica 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transparência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51B1BF4-9E8F-49C5-993F-3CED70111B9F}"/>
              </a:ext>
            </a:extLst>
          </p:cNvPr>
          <p:cNvSpPr/>
          <p:nvPr/>
        </p:nvSpPr>
        <p:spPr>
          <a:xfrm>
            <a:off x="437730" y="4210656"/>
            <a:ext cx="4014637" cy="646331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Multimodalidade/</a:t>
            </a:r>
          </a:p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Intermodalidade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015A531-6166-42C8-87E7-088A62F2EB59}"/>
              </a:ext>
            </a:extLst>
          </p:cNvPr>
          <p:cNvSpPr/>
          <p:nvPr/>
        </p:nvSpPr>
        <p:spPr>
          <a:xfrm>
            <a:off x="437730" y="3451134"/>
            <a:ext cx="4014637" cy="646331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Livre iniciativa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evitando práticas monopolistas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553335B0-3952-4F90-9DA6-3B1DD11F2C1F}"/>
              </a:ext>
            </a:extLst>
          </p:cNvPr>
          <p:cNvSpPr/>
          <p:nvPr/>
        </p:nvSpPr>
        <p:spPr>
          <a:xfrm>
            <a:off x="5951121" y="3610491"/>
            <a:ext cx="1960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Geração de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renda e emprego</a:t>
            </a:r>
            <a:endParaRPr lang="pt-BR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4F11608B-1287-4E86-B469-F1081603F29D}"/>
              </a:ext>
            </a:extLst>
          </p:cNvPr>
          <p:cNvSpPr/>
          <p:nvPr/>
        </p:nvSpPr>
        <p:spPr>
          <a:xfrm>
            <a:off x="4669633" y="2297963"/>
            <a:ext cx="592818" cy="1274212"/>
          </a:xfrm>
          <a:prstGeom prst="chevron">
            <a:avLst/>
          </a:prstGeom>
          <a:solidFill>
            <a:srgbClr val="FDA72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8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58218B7B-4140-477C-8DFE-EAF081E2F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108" y="3665398"/>
            <a:ext cx="1838736" cy="10455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3AB391B-39D7-46D5-BEFC-28D38F902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350" y="1414038"/>
            <a:ext cx="2014208" cy="157937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924AD70-8DDE-4BF7-A238-14EA7ECBD747}"/>
              </a:ext>
            </a:extLst>
          </p:cNvPr>
          <p:cNvSpPr/>
          <p:nvPr/>
        </p:nvSpPr>
        <p:spPr>
          <a:xfrm>
            <a:off x="1138143" y="237416"/>
            <a:ext cx="7063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Ubuntu" charset="0"/>
                <a:ea typeface="+mj-ea"/>
                <a:cs typeface="+mj-cs"/>
              </a:rPr>
              <a:t>Aprimorar a Regulação dos Transportes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Atração de investimentos e melhoria do ambiente de negócios</a:t>
            </a:r>
            <a:endParaRPr lang="pt-BR" sz="16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2AB607F-3E41-43FE-B269-50F9D9076727}"/>
              </a:ext>
            </a:extLst>
          </p:cNvPr>
          <p:cNvSpPr/>
          <p:nvPr/>
        </p:nvSpPr>
        <p:spPr>
          <a:xfrm>
            <a:off x="446567" y="1364117"/>
            <a:ext cx="24305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</a:t>
            </a:r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aprovar regulamento que estimula o uso da </a:t>
            </a:r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navegação de cabotagem 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(BR do MAR)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340E19A-DE9B-4C1E-95E3-BA6636DA21E2}"/>
              </a:ext>
            </a:extLst>
          </p:cNvPr>
          <p:cNvSpPr/>
          <p:nvPr/>
        </p:nvSpPr>
        <p:spPr>
          <a:xfrm>
            <a:off x="446567" y="3172323"/>
            <a:ext cx="24305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</a:t>
            </a:r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implantar </a:t>
            </a:r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Documento Único de Transporte (</a:t>
            </a:r>
            <a:r>
              <a:rPr lang="pt-BR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DT-e</a:t>
            </a:r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toda operação de transportes </a:t>
            </a:r>
          </a:p>
        </p:txBody>
      </p:sp>
      <p:graphicFrame>
        <p:nvGraphicFramePr>
          <p:cNvPr id="50" name="Tabela 49">
            <a:extLst>
              <a:ext uri="{FF2B5EF4-FFF2-40B4-BE49-F238E27FC236}">
                <a16:creationId xmlns:a16="http://schemas.microsoft.com/office/drawing/2014/main" id="{85C7D831-4C38-48DA-BE85-BF360F371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752693"/>
              </p:ext>
            </p:extLst>
          </p:nvPr>
        </p:nvGraphicFramePr>
        <p:xfrm>
          <a:off x="5155624" y="1115383"/>
          <a:ext cx="3694949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949">
                  <a:extLst>
                    <a:ext uri="{9D8B030D-6E8A-4147-A177-3AD203B41FA5}">
                      <a16:colId xmlns:a16="http://schemas.microsoft.com/office/drawing/2014/main" val="1491412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Sugestão CNA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56642"/>
                  </a:ext>
                </a:extLst>
              </a:tr>
              <a:tr h="195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Revisar </a:t>
                      </a:r>
                      <a:r>
                        <a:rPr lang="pt-BR" sz="1800" b="1" kern="1200" dirty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marcos regulatórios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 setor de transportes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988201"/>
                  </a:ext>
                </a:extLst>
              </a:tr>
              <a:tr h="206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Simplificar </a:t>
                      </a:r>
                      <a:r>
                        <a:rPr lang="pt-BR" sz="18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licenciamento ambiental </a:t>
                      </a:r>
                      <a:r>
                        <a:rPr lang="pt-BR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para infraestrutura logística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075548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Reestruturar  e melhorar os processos do </a:t>
                      </a:r>
                      <a:r>
                        <a:rPr lang="pt-BR" sz="18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transporte multimodal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550060"/>
                  </a:ext>
                </a:extLst>
              </a:tr>
              <a:tr h="198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Desembaraçar/melhorar</a:t>
                      </a:r>
                      <a:r>
                        <a:rPr lang="pt-BR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trâmites nas operações portuárias e de transportes (rodoviário, ferroviário e hidroviário)</a:t>
                      </a:r>
                      <a:endParaRPr lang="pt-BR" sz="18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7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514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09F327C-17C7-4C41-98FA-34A7BC458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5"/>
          <a:stretch/>
        </p:blipFill>
        <p:spPr>
          <a:xfrm>
            <a:off x="662059" y="1803046"/>
            <a:ext cx="7819882" cy="251502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5BF48C1-5940-4726-AA3B-28FB5DEE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44" y="1410732"/>
            <a:ext cx="1302908" cy="75006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FC70E7C-140B-4C1F-BF31-E742D2B2296B}"/>
              </a:ext>
            </a:extLst>
          </p:cNvPr>
          <p:cNvSpPr/>
          <p:nvPr/>
        </p:nvSpPr>
        <p:spPr>
          <a:xfrm>
            <a:off x="0" y="4671080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7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Valores em milhões de R$</a:t>
            </a:r>
          </a:p>
          <a:p>
            <a:r>
              <a:rPr lang="pt-BR" sz="7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Empregos diretos, indiretos e efeito-renda. Fonte: DNIT / metodologia BNDES e UFF</a:t>
            </a:r>
          </a:p>
          <a:p>
            <a:r>
              <a:rPr lang="pt-BR" sz="7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*Para manutenção rodoviária foi considerada a necessidade orçamentária de R$16,2bi entre 2021-2023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924AD70-8DDE-4BF7-A238-14EA7ECBD747}"/>
              </a:ext>
            </a:extLst>
          </p:cNvPr>
          <p:cNvSpPr/>
          <p:nvPr/>
        </p:nvSpPr>
        <p:spPr>
          <a:xfrm>
            <a:off x="1171163" y="117005"/>
            <a:ext cx="7063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Ubuntu" charset="0"/>
                <a:ea typeface="+mj-ea"/>
                <a:cs typeface="+mj-cs"/>
              </a:rPr>
              <a:t>Manter investimentos (obras em andamento)</a:t>
            </a:r>
          </a:p>
          <a:p>
            <a:pPr lvl="0"/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 cortes no orçamento de 2020 </a:t>
            </a:r>
            <a:endParaRPr lang="pt-BR" sz="16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lvl="0"/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R$ 44,5 bi + 1 milhão de empregos gerados (2020-2023)</a:t>
            </a:r>
          </a:p>
        </p:txBody>
      </p:sp>
    </p:spTree>
    <p:extLst>
      <p:ext uri="{BB962C8B-B14F-4D97-AF65-F5344CB8AC3E}">
        <p14:creationId xmlns:p14="http://schemas.microsoft.com/office/powerpoint/2010/main" val="407013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Agrupar 37">
            <a:extLst>
              <a:ext uri="{FF2B5EF4-FFF2-40B4-BE49-F238E27FC236}">
                <a16:creationId xmlns:a16="http://schemas.microsoft.com/office/drawing/2014/main" id="{6C6B3C82-4598-483F-84AE-8DF7DEC168F3}"/>
              </a:ext>
            </a:extLst>
          </p:cNvPr>
          <p:cNvGrpSpPr/>
          <p:nvPr/>
        </p:nvGrpSpPr>
        <p:grpSpPr>
          <a:xfrm>
            <a:off x="498451" y="915309"/>
            <a:ext cx="4016635" cy="4052388"/>
            <a:chOff x="212651" y="979762"/>
            <a:chExt cx="4016635" cy="4052388"/>
          </a:xfrm>
        </p:grpSpPr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B49516BE-F75B-4EB1-A64E-01B77CC49367}"/>
                </a:ext>
              </a:extLst>
            </p:cNvPr>
            <p:cNvGrpSpPr/>
            <p:nvPr/>
          </p:nvGrpSpPr>
          <p:grpSpPr>
            <a:xfrm>
              <a:off x="212651" y="979762"/>
              <a:ext cx="4016635" cy="4052388"/>
              <a:chOff x="212651" y="979762"/>
              <a:chExt cx="4016635" cy="4052388"/>
            </a:xfrm>
          </p:grpSpPr>
          <p:pic>
            <p:nvPicPr>
              <p:cNvPr id="22" name="Imagem 21">
                <a:extLst>
                  <a:ext uri="{FF2B5EF4-FFF2-40B4-BE49-F238E27FC236}">
                    <a16:creationId xmlns:a16="http://schemas.microsoft.com/office/drawing/2014/main" id="{3AF290B6-0F08-4096-B6D9-DA0E328090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158" t="2857"/>
              <a:stretch/>
            </p:blipFill>
            <p:spPr>
              <a:xfrm>
                <a:off x="212651" y="979762"/>
                <a:ext cx="4016635" cy="4052388"/>
              </a:xfrm>
              <a:prstGeom prst="rect">
                <a:avLst/>
              </a:prstGeom>
            </p:spPr>
          </p:pic>
          <p:grpSp>
            <p:nvGrpSpPr>
              <p:cNvPr id="34" name="Agrupar 33">
                <a:extLst>
                  <a:ext uri="{FF2B5EF4-FFF2-40B4-BE49-F238E27FC236}">
                    <a16:creationId xmlns:a16="http://schemas.microsoft.com/office/drawing/2014/main" id="{5E7A1F61-0D90-4821-8FDC-F49B4ECF7426}"/>
                  </a:ext>
                </a:extLst>
              </p:cNvPr>
              <p:cNvGrpSpPr/>
              <p:nvPr/>
            </p:nvGrpSpPr>
            <p:grpSpPr>
              <a:xfrm>
                <a:off x="1971675" y="1932848"/>
                <a:ext cx="361950" cy="555326"/>
                <a:chOff x="1971675" y="1939198"/>
                <a:chExt cx="361950" cy="555326"/>
              </a:xfrm>
            </p:grpSpPr>
            <p:pic>
              <p:nvPicPr>
                <p:cNvPr id="32" name="Imagem 31">
                  <a:extLst>
                    <a:ext uri="{FF2B5EF4-FFF2-40B4-BE49-F238E27FC236}">
                      <a16:creationId xmlns:a16="http://schemas.microsoft.com/office/drawing/2014/main" id="{F9401792-9F28-4B24-A436-052923102B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71675" y="2065899"/>
                  <a:ext cx="361950" cy="428625"/>
                </a:xfrm>
                <a:prstGeom prst="rect">
                  <a:avLst/>
                </a:prstGeom>
              </p:spPr>
            </p:pic>
            <p:pic>
              <p:nvPicPr>
                <p:cNvPr id="33" name="Imagem 32">
                  <a:extLst>
                    <a:ext uri="{FF2B5EF4-FFF2-40B4-BE49-F238E27FC236}">
                      <a16:creationId xmlns:a16="http://schemas.microsoft.com/office/drawing/2014/main" id="{539EA190-E2EA-44EB-8380-6F1092A8D5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89308" y="1939198"/>
                  <a:ext cx="288344" cy="341460"/>
                </a:xfrm>
                <a:prstGeom prst="rect">
                  <a:avLst/>
                </a:prstGeom>
              </p:spPr>
            </p:pic>
          </p:grpSp>
        </p:grp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4CE7FA4B-C646-4241-AF7A-801A533B6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6702" y="1744362"/>
              <a:ext cx="155575" cy="184234"/>
            </a:xfrm>
            <a:prstGeom prst="rect">
              <a:avLst/>
            </a:prstGeom>
          </p:spPr>
        </p:pic>
      </p:grpSp>
      <p:pic>
        <p:nvPicPr>
          <p:cNvPr id="21" name="Picture 2" descr="P:\Comunicacao\_SUPERINTENDENCIA_COMUNICAÇÃO_MARKETING\DOCUMENTOS\5 . LOGOS\__  Logos Sistema CNA 2019\2. CNA-Senar\Preferencial\RGB\CNA Conjunta_Logo_Preferencial_RGB.png">
            <a:extLst>
              <a:ext uri="{FF2B5EF4-FFF2-40B4-BE49-F238E27FC236}">
                <a16:creationId xmlns:a16="http://schemas.microsoft.com/office/drawing/2014/main" id="{0481CF1C-C5B9-453F-902B-7C8429B7D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36703" r="53009" b="39805"/>
          <a:stretch/>
        </p:blipFill>
        <p:spPr bwMode="auto">
          <a:xfrm>
            <a:off x="319199" y="228885"/>
            <a:ext cx="803749" cy="80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2CCCB2A5-9204-4D28-A879-1D2C7A53351E}"/>
              </a:ext>
            </a:extLst>
          </p:cNvPr>
          <p:cNvSpPr/>
          <p:nvPr/>
        </p:nvSpPr>
        <p:spPr>
          <a:xfrm>
            <a:off x="819329" y="4614512"/>
            <a:ext cx="527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BR-163</a:t>
            </a:r>
          </a:p>
          <a:p>
            <a:pPr algn="ctr"/>
            <a:r>
              <a:rPr lang="pt-BR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MT/PA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F34326E-01F4-441C-9F00-4F27D8201061}"/>
              </a:ext>
            </a:extLst>
          </p:cNvPr>
          <p:cNvSpPr/>
          <p:nvPr/>
        </p:nvSpPr>
        <p:spPr>
          <a:xfrm>
            <a:off x="324108" y="4078617"/>
            <a:ext cx="156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odoni MT" panose="020706030806060202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10-25 milhões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DFCF606F-7613-4A21-8A8C-43952BF596BA}"/>
              </a:ext>
            </a:extLst>
          </p:cNvPr>
          <p:cNvGrpSpPr/>
          <p:nvPr/>
        </p:nvGrpSpPr>
        <p:grpSpPr>
          <a:xfrm>
            <a:off x="494868" y="4079477"/>
            <a:ext cx="1107996" cy="605319"/>
            <a:chOff x="665962" y="1457764"/>
            <a:chExt cx="1107996" cy="579872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89FE8C7-8E6E-4712-9394-B6E35CE83539}"/>
                </a:ext>
              </a:extLst>
            </p:cNvPr>
            <p:cNvSpPr/>
            <p:nvPr/>
          </p:nvSpPr>
          <p:spPr>
            <a:xfrm>
              <a:off x="665962" y="1457764"/>
              <a:ext cx="1107996" cy="501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b="1" dirty="0">
                  <a:latin typeface="Arial Narrow" panose="020B0606020202030204" pitchFamily="34" charset="0"/>
                  <a:ea typeface="Yu Mincho Light" panose="02020300000000000000" pitchFamily="18" charset="-128"/>
                </a:rPr>
                <a:t> </a:t>
              </a:r>
              <a:r>
                <a:rPr lang="pt-BR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 toneladas/ano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8E2462B-C5DA-4AF3-8882-55F7B7065C5D}"/>
                </a:ext>
              </a:extLst>
            </p:cNvPr>
            <p:cNvSpPr/>
            <p:nvPr/>
          </p:nvSpPr>
          <p:spPr>
            <a:xfrm>
              <a:off x="837483" y="1787024"/>
              <a:ext cx="764954" cy="2506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100" dirty="0">
                  <a:latin typeface="Arial Narrow" panose="020B0606020202030204" pitchFamily="34" charset="0"/>
                  <a:ea typeface="Yu Mincho Light" panose="02020300000000000000" pitchFamily="18" charset="-128"/>
                </a:rPr>
                <a:t> </a:t>
              </a:r>
              <a:r>
                <a:rPr lang="pt-BR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 cargas</a:t>
              </a:r>
            </a:p>
          </p:txBody>
        </p:sp>
      </p:grpSp>
      <p:sp>
        <p:nvSpPr>
          <p:cNvPr id="28" name="Rectangle 315">
            <a:extLst>
              <a:ext uri="{FF2B5EF4-FFF2-40B4-BE49-F238E27FC236}">
                <a16:creationId xmlns:a16="http://schemas.microsoft.com/office/drawing/2014/main" id="{321E89C8-6E54-46D4-9A92-4A6C4F029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01" y="3233429"/>
            <a:ext cx="1459006" cy="1719637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pt-BR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1DE4CFFF-7B51-4469-898F-26EB62B99E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3" r="2065" b="2756"/>
          <a:stretch/>
        </p:blipFill>
        <p:spPr>
          <a:xfrm>
            <a:off x="714806" y="3345194"/>
            <a:ext cx="787619" cy="783339"/>
          </a:xfrm>
          <a:prstGeom prst="ellipse">
            <a:avLst/>
          </a:prstGeom>
        </p:spPr>
      </p:pic>
      <p:sp>
        <p:nvSpPr>
          <p:cNvPr id="30" name="Título 1">
            <a:extLst>
              <a:ext uri="{FF2B5EF4-FFF2-40B4-BE49-F238E27FC236}">
                <a16:creationId xmlns:a16="http://schemas.microsoft.com/office/drawing/2014/main" id="{29C380DA-BEE4-483A-8F06-51D5DB3F7C89}"/>
              </a:ext>
            </a:extLst>
          </p:cNvPr>
          <p:cNvSpPr txBox="1">
            <a:spLocks/>
          </p:cNvSpPr>
          <p:nvPr/>
        </p:nvSpPr>
        <p:spPr>
          <a:xfrm>
            <a:off x="1122948" y="281158"/>
            <a:ext cx="8021052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Ubuntu" charset="0"/>
              </a:rPr>
              <a:t>Logística para a Agropecuária X Pró-Brasil</a:t>
            </a:r>
          </a:p>
          <a:p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Rodovias</a:t>
            </a: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FB401078-DA5C-4C16-925A-ADDCA8604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45255"/>
              </p:ext>
            </p:extLst>
          </p:nvPr>
        </p:nvGraphicFramePr>
        <p:xfrm>
          <a:off x="4558636" y="703022"/>
          <a:ext cx="4445000" cy="3794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69873">
                  <a:extLst>
                    <a:ext uri="{9D8B030D-6E8A-4147-A177-3AD203B41FA5}">
                      <a16:colId xmlns:a16="http://schemas.microsoft.com/office/drawing/2014/main" val="1248074711"/>
                    </a:ext>
                  </a:extLst>
                </a:gridCol>
                <a:gridCol w="2975127">
                  <a:extLst>
                    <a:ext uri="{9D8B030D-6E8A-4147-A177-3AD203B41FA5}">
                      <a16:colId xmlns:a16="http://schemas.microsoft.com/office/drawing/2014/main" val="1648546669"/>
                    </a:ext>
                  </a:extLst>
                </a:gridCol>
              </a:tblGrid>
              <a:tr h="243694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Trecho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162804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(1) BR-163</a:t>
                      </a:r>
                      <a:endParaRPr lang="pt-BR" sz="10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Pavimentação do trecho divisa </a:t>
                      </a:r>
                      <a:r>
                        <a:rPr lang="pt-BR" sz="1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Miritituba</a:t>
                      </a:r>
                      <a:r>
                        <a:rPr lang="pt-BR" sz="1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(PA) a Santarém (PA) e construção de pontes (58 km)</a:t>
                      </a:r>
                      <a:endParaRPr lang="pt-BR" sz="1000" kern="1200" dirty="0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7821297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(2) BR-364</a:t>
                      </a:r>
                      <a:endParaRPr lang="pt-BR" sz="10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Adequação do trecho de Sapezal/MT-Porto Velho/RO (951 km)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0569342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(3) BR-080, </a:t>
                      </a:r>
                    </a:p>
                    <a:p>
                      <a:pPr algn="ctr"/>
                      <a:endParaRPr lang="pt-B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pt-BR" sz="1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BR-242   e MT-319</a:t>
                      </a:r>
                      <a:endParaRPr lang="pt-BR" sz="10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Ribeirão Cascalheira/MT-Uruaçu/GO e Juína-Sorriso/MT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818245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(4) BR-158</a:t>
                      </a:r>
                      <a:endParaRPr lang="pt-BR" sz="10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Implantação e pavimentação do contorno de Terra Indígena </a:t>
                      </a:r>
                      <a:r>
                        <a:rPr lang="pt-BR" sz="1000" i="1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Maraiwatsed</a:t>
                      </a:r>
                      <a:r>
                        <a:rPr lang="pt-BR" sz="1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 (MT) (195 km) e adequação da capacidade da rodovia trecho divisa do MT/PA a Redenção (PA), com a construção de pontes</a:t>
                      </a:r>
                      <a:endParaRPr lang="pt-BR" sz="1000" kern="1200" dirty="0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1696008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(5) BR-020</a:t>
                      </a:r>
                    </a:p>
                    <a:p>
                      <a:pPr algn="ctr"/>
                      <a:r>
                        <a:rPr lang="pt-BR" sz="1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BA-PI-CE</a:t>
                      </a:r>
                      <a:endParaRPr lang="pt-BR" sz="10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Pavimentação e adequação do trecho entre</a:t>
                      </a:r>
                    </a:p>
                    <a:p>
                      <a:r>
                        <a:rPr lang="pt-BR" sz="1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Barreiras (BA) e Picos (PI), entroncamento com a BR-230 (741 km)</a:t>
                      </a:r>
                      <a:endParaRPr lang="pt-BR" sz="1000" kern="1200" dirty="0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780519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(6) BR-242</a:t>
                      </a:r>
                      <a:endParaRPr lang="pt-BR" sz="10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Adequação, manutenção, ampliação do pavimento e instalação de terceiras faixas no trecho de Luiz Eduardo Magalhães (BA) a Aratu/Cotegipe (BA)</a:t>
                      </a:r>
                      <a:endParaRPr lang="pt-BR" sz="1000" kern="1200" dirty="0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004856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(7) Rodovia do Frango (BR-476/153/282/480)</a:t>
                      </a:r>
                      <a:endParaRPr lang="pt-BR" sz="10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Adequação do trecho Chapecó-Itajaí-São Francisco do Sul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7712207"/>
                  </a:ext>
                </a:extLst>
              </a:tr>
            </a:tbl>
          </a:graphicData>
        </a:graphic>
      </p:graphicFrame>
      <p:pic>
        <p:nvPicPr>
          <p:cNvPr id="19" name="Picture 2" descr="Check Mark, Tick Mark, Check, Correct, Ok, Yes, Green - Tick Mark ...">
            <a:extLst>
              <a:ext uri="{FF2B5EF4-FFF2-40B4-BE49-F238E27FC236}">
                <a16:creationId xmlns:a16="http://schemas.microsoft.com/office/drawing/2014/main" id="{500E5BEC-F0B0-4B3C-A7E3-211CC37D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85" y="943685"/>
            <a:ext cx="307212" cy="3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heck Mark, Tick Mark, Check, Correct, Ok, Yes, Green - Tick Mark ...">
            <a:extLst>
              <a:ext uri="{FF2B5EF4-FFF2-40B4-BE49-F238E27FC236}">
                <a16:creationId xmlns:a16="http://schemas.microsoft.com/office/drawing/2014/main" id="{C0D3BD2C-9CF5-4A81-BFD3-4DE42C16A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526" y="1668308"/>
            <a:ext cx="307212" cy="3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x-png-33-3 | ME">
            <a:extLst>
              <a:ext uri="{FF2B5EF4-FFF2-40B4-BE49-F238E27FC236}">
                <a16:creationId xmlns:a16="http://schemas.microsoft.com/office/drawing/2014/main" id="{5600DD26-00DC-4179-980D-DE1AE086E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3486" y="2041923"/>
            <a:ext cx="212271" cy="2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x-png-33-3 | ME">
            <a:extLst>
              <a:ext uri="{FF2B5EF4-FFF2-40B4-BE49-F238E27FC236}">
                <a16:creationId xmlns:a16="http://schemas.microsoft.com/office/drawing/2014/main" id="{4A641AD9-92EB-48CF-85C9-6639F73F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9577" y="3179973"/>
            <a:ext cx="212271" cy="2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x-png-33-3 | ME">
            <a:extLst>
              <a:ext uri="{FF2B5EF4-FFF2-40B4-BE49-F238E27FC236}">
                <a16:creationId xmlns:a16="http://schemas.microsoft.com/office/drawing/2014/main" id="{CF71E026-0A6C-43E5-A9AF-EF8C4148D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0997" y="3736863"/>
            <a:ext cx="212271" cy="2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heck Mark, Tick Mark, Check, Correct, Ok, Yes, Green - Tick Mark ...">
            <a:extLst>
              <a:ext uri="{FF2B5EF4-FFF2-40B4-BE49-F238E27FC236}">
                <a16:creationId xmlns:a16="http://schemas.microsoft.com/office/drawing/2014/main" id="{493830F2-5B17-4B20-AEF1-48E6B8E97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86" y="4026956"/>
            <a:ext cx="307212" cy="3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heck Mark, Tick Mark, Check, Correct, Ok, Yes, Green - Tick Mark ...">
            <a:extLst>
              <a:ext uri="{FF2B5EF4-FFF2-40B4-BE49-F238E27FC236}">
                <a16:creationId xmlns:a16="http://schemas.microsoft.com/office/drawing/2014/main" id="{71BC30DE-225A-4EB2-8584-223CFB8B3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40" y="1930709"/>
            <a:ext cx="307212" cy="3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heck Mark, Tick Mark, Check, Correct, Ok, Yes, Green - Tick Mark ...">
            <a:extLst>
              <a:ext uri="{FF2B5EF4-FFF2-40B4-BE49-F238E27FC236}">
                <a16:creationId xmlns:a16="http://schemas.microsoft.com/office/drawing/2014/main" id="{489197DA-4BD1-40D3-96E4-4A981D6E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07" y="2447947"/>
            <a:ext cx="307212" cy="3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heck Mark, Tick Mark, Check, Correct, Ok, Yes, Green - Tick Mark ...">
            <a:extLst>
              <a:ext uri="{FF2B5EF4-FFF2-40B4-BE49-F238E27FC236}">
                <a16:creationId xmlns:a16="http://schemas.microsoft.com/office/drawing/2014/main" id="{7C0A1F22-33AC-46B1-8FB3-A6CD147DA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08" y="1338933"/>
            <a:ext cx="307212" cy="3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579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:\Comunicacao\_SUPERINTENDENCIA_COMUNICAÇÃO_MARKETING\DOCUMENTOS\5 . LOGOS\__  Logos Sistema CNA 2019\2. CNA-Senar\Preferencial\RGB\CNA Conjunta_Logo_Preferencial_RGB.png">
            <a:extLst>
              <a:ext uri="{FF2B5EF4-FFF2-40B4-BE49-F238E27FC236}">
                <a16:creationId xmlns:a16="http://schemas.microsoft.com/office/drawing/2014/main" id="{8B2CB33B-208B-4B45-8136-7C391BB6D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36703" r="53009" b="39805"/>
          <a:stretch/>
        </p:blipFill>
        <p:spPr bwMode="auto">
          <a:xfrm>
            <a:off x="319199" y="228885"/>
            <a:ext cx="803749" cy="80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CCA6C29-1F86-4C9F-AD29-ECFD4B554815}"/>
              </a:ext>
            </a:extLst>
          </p:cNvPr>
          <p:cNvSpPr/>
          <p:nvPr/>
        </p:nvSpPr>
        <p:spPr>
          <a:xfrm>
            <a:off x="7886605" y="2553398"/>
            <a:ext cx="788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FERROGRÃO</a:t>
            </a:r>
          </a:p>
          <a:p>
            <a:pPr algn="ctr"/>
            <a:r>
              <a:rPr lang="pt-BR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MT/PA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1E2C736-9ABD-4295-8407-6A9A669E24EC}"/>
              </a:ext>
            </a:extLst>
          </p:cNvPr>
          <p:cNvSpPr/>
          <p:nvPr/>
        </p:nvSpPr>
        <p:spPr>
          <a:xfrm>
            <a:off x="7511470" y="2012644"/>
            <a:ext cx="152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odoni MT" panose="020706030806060202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25-40 milhões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4794779-C23E-4EA8-8D37-4B45549E915F}"/>
              </a:ext>
            </a:extLst>
          </p:cNvPr>
          <p:cNvGrpSpPr/>
          <p:nvPr/>
        </p:nvGrpSpPr>
        <p:grpSpPr>
          <a:xfrm>
            <a:off x="7667522" y="2018364"/>
            <a:ext cx="1106392" cy="602684"/>
            <a:chOff x="689406" y="1485682"/>
            <a:chExt cx="1106392" cy="602684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8A134567-ADCA-45BE-9FCF-76F7AF753B53}"/>
                </a:ext>
              </a:extLst>
            </p:cNvPr>
            <p:cNvSpPr/>
            <p:nvPr/>
          </p:nvSpPr>
          <p:spPr>
            <a:xfrm>
              <a:off x="689406" y="1485682"/>
              <a:ext cx="1106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b="1" dirty="0">
                  <a:latin typeface="Arial Narrow" panose="020B0606020202030204" pitchFamily="34" charset="0"/>
                  <a:ea typeface="Yu Mincho Light" panose="02020300000000000000" pitchFamily="18" charset="-128"/>
                </a:rPr>
                <a:t> </a:t>
              </a:r>
              <a:r>
                <a:rPr lang="pt-BR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 toneladas/ano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61221CD0-F70A-4DD6-8505-B08620505B1C}"/>
                </a:ext>
              </a:extLst>
            </p:cNvPr>
            <p:cNvSpPr/>
            <p:nvPr/>
          </p:nvSpPr>
          <p:spPr>
            <a:xfrm>
              <a:off x="884569" y="1826756"/>
              <a:ext cx="76495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100" dirty="0">
                  <a:latin typeface="Arial Narrow" panose="020B0606020202030204" pitchFamily="34" charset="0"/>
                  <a:ea typeface="Yu Mincho Light" panose="02020300000000000000" pitchFamily="18" charset="-128"/>
                </a:rPr>
                <a:t> </a:t>
              </a:r>
              <a:r>
                <a:rPr lang="pt-BR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 cargas</a:t>
              </a:r>
            </a:p>
          </p:txBody>
        </p:sp>
      </p:grpSp>
      <p:sp>
        <p:nvSpPr>
          <p:cNvPr id="8" name="Rectangle 315">
            <a:extLst>
              <a:ext uri="{FF2B5EF4-FFF2-40B4-BE49-F238E27FC236}">
                <a16:creationId xmlns:a16="http://schemas.microsoft.com/office/drawing/2014/main" id="{FA0D337F-7850-441E-BEF3-F01DA5278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470" y="1194771"/>
            <a:ext cx="1529083" cy="1655983"/>
          </a:xfrm>
          <a:prstGeom prst="rect">
            <a:avLst/>
          </a:prstGeom>
          <a:noFill/>
          <a:ln>
            <a:solidFill>
              <a:srgbClr val="4A885C"/>
            </a:solidFill>
          </a:ln>
          <a:effectLst/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pt-BR"/>
          </a:p>
        </p:txBody>
      </p:sp>
      <p:pic>
        <p:nvPicPr>
          <p:cNvPr id="9" name="Picture 2" descr="Resultado de imagem para vetor railway">
            <a:extLst>
              <a:ext uri="{FF2B5EF4-FFF2-40B4-BE49-F238E27FC236}">
                <a16:creationId xmlns:a16="http://schemas.microsoft.com/office/drawing/2014/main" id="{FC40656F-3A1D-4CB3-AC66-67FF6C83A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9"/>
          <a:stretch/>
        </p:blipFill>
        <p:spPr bwMode="auto">
          <a:xfrm>
            <a:off x="7897285" y="1247952"/>
            <a:ext cx="788580" cy="78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662FCDE9-E32A-42EC-8E4F-215F14F1A291}"/>
              </a:ext>
            </a:extLst>
          </p:cNvPr>
          <p:cNvSpPr txBox="1">
            <a:spLocks/>
          </p:cNvSpPr>
          <p:nvPr/>
        </p:nvSpPr>
        <p:spPr>
          <a:xfrm>
            <a:off x="1122948" y="281158"/>
            <a:ext cx="6133469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Ubuntu" charset="0"/>
              </a:rPr>
              <a:t>Logística para a Agropecuária X Pró-Brasil </a:t>
            </a:r>
          </a:p>
          <a:p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Ferrovias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31C54EF7-6AAE-44CF-A7DD-5B90CDD3C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05074"/>
              </p:ext>
            </p:extLst>
          </p:nvPr>
        </p:nvGraphicFramePr>
        <p:xfrm>
          <a:off x="5016986" y="2967273"/>
          <a:ext cx="4031989" cy="1905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7812">
                  <a:extLst>
                    <a:ext uri="{9D8B030D-6E8A-4147-A177-3AD203B41FA5}">
                      <a16:colId xmlns:a16="http://schemas.microsoft.com/office/drawing/2014/main" val="1248074711"/>
                    </a:ext>
                  </a:extLst>
                </a:gridCol>
                <a:gridCol w="2674177">
                  <a:extLst>
                    <a:ext uri="{9D8B030D-6E8A-4147-A177-3AD203B41FA5}">
                      <a16:colId xmlns:a16="http://schemas.microsoft.com/office/drawing/2014/main" val="1648546669"/>
                    </a:ext>
                  </a:extLst>
                </a:gridCol>
              </a:tblGrid>
              <a:tr h="243694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Trecho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162804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(1) Ferrogrão</a:t>
                      </a:r>
                      <a:endParaRPr lang="pt-BR" sz="10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Licitação do trecho</a:t>
                      </a:r>
                    </a:p>
                    <a:p>
                      <a:r>
                        <a:rPr lang="pt-BR" sz="1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Sinop (MT) a Miritituba (PA) e construção da linha férrea</a:t>
                      </a:r>
                      <a:endParaRPr lang="pt-BR" sz="1000" b="0" kern="1200" dirty="0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780013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00" kern="1200" dirty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(2) Ferrovia de Integração Centro-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000" kern="1200" dirty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Oeste (FICO)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000" kern="1200" dirty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Licitação do trecho de </a:t>
                      </a:r>
                      <a:r>
                        <a:rPr lang="pt-BR" sz="1000" kern="1200" dirty="0" err="1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Campinorte</a:t>
                      </a:r>
                      <a:r>
                        <a:rPr lang="pt-BR" sz="1000" kern="1200" dirty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(GO) a Lucas do Rio Verde (MT) e Sapezal (MT) a Porto Velho (RO)</a:t>
                      </a:r>
                      <a:endParaRPr lang="pt-BR" sz="1000" b="0" kern="1200" dirty="0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856265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algn="ctr"/>
                      <a:r>
                        <a:rPr lang="pt-BR" sz="1000" kern="1200" dirty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(3) Ferrovia de Integração Oeste-Leste (FIOL)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000" kern="1200" dirty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Licitação do trecho Ilhéus (BA) a </a:t>
                      </a:r>
                      <a:r>
                        <a:rPr lang="pt-BR" sz="1000" kern="1200" dirty="0" err="1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Figueirópolis</a:t>
                      </a:r>
                      <a:r>
                        <a:rPr lang="pt-BR" sz="1000" kern="1200" dirty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(TO) e trecho de Brumado (BA) a Porto de</a:t>
                      </a:r>
                    </a:p>
                    <a:p>
                      <a:r>
                        <a:rPr lang="pt-BR" sz="1000" kern="1200" dirty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Aratu/Cotegipe (BA)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8365162"/>
                  </a:ext>
                </a:extLst>
              </a:tr>
            </a:tbl>
          </a:graphicData>
        </a:graphic>
      </p:graphicFrame>
      <p:grpSp>
        <p:nvGrpSpPr>
          <p:cNvPr id="21" name="Agrupar 20">
            <a:extLst>
              <a:ext uri="{FF2B5EF4-FFF2-40B4-BE49-F238E27FC236}">
                <a16:creationId xmlns:a16="http://schemas.microsoft.com/office/drawing/2014/main" id="{2F9F700B-0F14-477B-B948-49C30341EF50}"/>
              </a:ext>
            </a:extLst>
          </p:cNvPr>
          <p:cNvGrpSpPr/>
          <p:nvPr/>
        </p:nvGrpSpPr>
        <p:grpSpPr>
          <a:xfrm>
            <a:off x="659985" y="947580"/>
            <a:ext cx="4125166" cy="4153664"/>
            <a:chOff x="103447" y="927489"/>
            <a:chExt cx="4125166" cy="4153664"/>
          </a:xfrm>
        </p:grpSpPr>
        <p:pic>
          <p:nvPicPr>
            <p:cNvPr id="11" name="Picture 2" descr="Resultado de imagem para mapa brasil regiÃµes">
              <a:extLst>
                <a:ext uri="{FF2B5EF4-FFF2-40B4-BE49-F238E27FC236}">
                  <a16:creationId xmlns:a16="http://schemas.microsoft.com/office/drawing/2014/main" id="{F5E4B582-1089-44F9-8234-D5232557BA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7" y="927489"/>
              <a:ext cx="4125166" cy="415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017FA0F-D31C-40E8-AB6A-3E6BB053EA6B}"/>
                </a:ext>
              </a:extLst>
            </p:cNvPr>
            <p:cNvSpPr txBox="1"/>
            <p:nvPr/>
          </p:nvSpPr>
          <p:spPr>
            <a:xfrm>
              <a:off x="2074984" y="200267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1</a:t>
              </a:r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73CF49BC-BE8D-4105-93CA-F920C93B8D8E}"/>
                </a:ext>
              </a:extLst>
            </p:cNvPr>
            <p:cNvSpPr/>
            <p:nvPr/>
          </p:nvSpPr>
          <p:spPr>
            <a:xfrm>
              <a:off x="1949878" y="1962139"/>
              <a:ext cx="174698" cy="985043"/>
            </a:xfrm>
            <a:custGeom>
              <a:avLst/>
              <a:gdLst>
                <a:gd name="connsiteX0" fmla="*/ 50873 w 174698"/>
                <a:gd name="connsiteY0" fmla="*/ 1104900 h 1104900"/>
                <a:gd name="connsiteX1" fmla="*/ 98498 w 174698"/>
                <a:gd name="connsiteY1" fmla="*/ 990600 h 1104900"/>
                <a:gd name="connsiteX2" fmla="*/ 136598 w 174698"/>
                <a:gd name="connsiteY2" fmla="*/ 866775 h 1104900"/>
                <a:gd name="connsiteX3" fmla="*/ 165173 w 174698"/>
                <a:gd name="connsiteY3" fmla="*/ 762000 h 1104900"/>
                <a:gd name="connsiteX4" fmla="*/ 174698 w 174698"/>
                <a:gd name="connsiteY4" fmla="*/ 657225 h 1104900"/>
                <a:gd name="connsiteX5" fmla="*/ 165173 w 174698"/>
                <a:gd name="connsiteY5" fmla="*/ 514350 h 1104900"/>
                <a:gd name="connsiteX6" fmla="*/ 117548 w 174698"/>
                <a:gd name="connsiteY6" fmla="*/ 352425 h 1104900"/>
                <a:gd name="connsiteX7" fmla="*/ 98498 w 174698"/>
                <a:gd name="connsiteY7" fmla="*/ 257175 h 1104900"/>
                <a:gd name="connsiteX8" fmla="*/ 60398 w 174698"/>
                <a:gd name="connsiteY8" fmla="*/ 152400 h 1104900"/>
                <a:gd name="connsiteX9" fmla="*/ 12773 w 174698"/>
                <a:gd name="connsiteY9" fmla="*/ 114300 h 1104900"/>
                <a:gd name="connsiteX10" fmla="*/ 3248 w 174698"/>
                <a:gd name="connsiteY10" fmla="*/ 76200 h 1104900"/>
                <a:gd name="connsiteX11" fmla="*/ 60398 w 174698"/>
                <a:gd name="connsiteY11" fmla="*/ 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698" h="1104900">
                  <a:moveTo>
                    <a:pt x="50873" y="1104900"/>
                  </a:moveTo>
                  <a:cubicBezTo>
                    <a:pt x="67542" y="1067593"/>
                    <a:pt x="84211" y="1030287"/>
                    <a:pt x="98498" y="990600"/>
                  </a:cubicBezTo>
                  <a:cubicBezTo>
                    <a:pt x="112785" y="950913"/>
                    <a:pt x="125486" y="904875"/>
                    <a:pt x="136598" y="866775"/>
                  </a:cubicBezTo>
                  <a:cubicBezTo>
                    <a:pt x="147710" y="828675"/>
                    <a:pt x="158823" y="796925"/>
                    <a:pt x="165173" y="762000"/>
                  </a:cubicBezTo>
                  <a:cubicBezTo>
                    <a:pt x="171523" y="727075"/>
                    <a:pt x="174698" y="698500"/>
                    <a:pt x="174698" y="657225"/>
                  </a:cubicBezTo>
                  <a:cubicBezTo>
                    <a:pt x="174698" y="615950"/>
                    <a:pt x="174698" y="565150"/>
                    <a:pt x="165173" y="514350"/>
                  </a:cubicBezTo>
                  <a:cubicBezTo>
                    <a:pt x="155648" y="463550"/>
                    <a:pt x="128660" y="395287"/>
                    <a:pt x="117548" y="352425"/>
                  </a:cubicBezTo>
                  <a:cubicBezTo>
                    <a:pt x="106436" y="309563"/>
                    <a:pt x="108023" y="290512"/>
                    <a:pt x="98498" y="257175"/>
                  </a:cubicBezTo>
                  <a:cubicBezTo>
                    <a:pt x="88973" y="223837"/>
                    <a:pt x="74685" y="176212"/>
                    <a:pt x="60398" y="152400"/>
                  </a:cubicBezTo>
                  <a:cubicBezTo>
                    <a:pt x="46111" y="128588"/>
                    <a:pt x="12773" y="114300"/>
                    <a:pt x="12773" y="114300"/>
                  </a:cubicBezTo>
                  <a:cubicBezTo>
                    <a:pt x="3248" y="101600"/>
                    <a:pt x="-4689" y="95250"/>
                    <a:pt x="3248" y="76200"/>
                  </a:cubicBezTo>
                  <a:cubicBezTo>
                    <a:pt x="11185" y="57150"/>
                    <a:pt x="35791" y="28575"/>
                    <a:pt x="60398" y="0"/>
                  </a:cubicBezTo>
                </a:path>
              </a:pathLst>
            </a:custGeom>
            <a:ln w="38100"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D8249D53-1770-4F10-AF90-0241653E5884}"/>
                </a:ext>
              </a:extLst>
            </p:cNvPr>
            <p:cNvSpPr/>
            <p:nvPr/>
          </p:nvSpPr>
          <p:spPr>
            <a:xfrm>
              <a:off x="2814362" y="2715065"/>
              <a:ext cx="928468" cy="406231"/>
            </a:xfrm>
            <a:custGeom>
              <a:avLst/>
              <a:gdLst>
                <a:gd name="connsiteX0" fmla="*/ 0 w 485336"/>
                <a:gd name="connsiteY0" fmla="*/ 0 h 295421"/>
                <a:gd name="connsiteX1" fmla="*/ 91440 w 485336"/>
                <a:gd name="connsiteY1" fmla="*/ 70338 h 295421"/>
                <a:gd name="connsiteX2" fmla="*/ 232117 w 485336"/>
                <a:gd name="connsiteY2" fmla="*/ 147710 h 295421"/>
                <a:gd name="connsiteX3" fmla="*/ 358727 w 485336"/>
                <a:gd name="connsiteY3" fmla="*/ 225083 h 295421"/>
                <a:gd name="connsiteX4" fmla="*/ 485336 w 485336"/>
                <a:gd name="connsiteY4" fmla="*/ 295421 h 295421"/>
                <a:gd name="connsiteX0" fmla="*/ 0 w 928468"/>
                <a:gd name="connsiteY0" fmla="*/ 0 h 554781"/>
                <a:gd name="connsiteX1" fmla="*/ 534572 w 928468"/>
                <a:gd name="connsiteY1" fmla="*/ 329698 h 554781"/>
                <a:gd name="connsiteX2" fmla="*/ 675249 w 928468"/>
                <a:gd name="connsiteY2" fmla="*/ 407070 h 554781"/>
                <a:gd name="connsiteX3" fmla="*/ 801859 w 928468"/>
                <a:gd name="connsiteY3" fmla="*/ 484443 h 554781"/>
                <a:gd name="connsiteX4" fmla="*/ 928468 w 928468"/>
                <a:gd name="connsiteY4" fmla="*/ 554781 h 554781"/>
                <a:gd name="connsiteX0" fmla="*/ 0 w 928468"/>
                <a:gd name="connsiteY0" fmla="*/ 0 h 554781"/>
                <a:gd name="connsiteX1" fmla="*/ 393895 w 928468"/>
                <a:gd name="connsiteY1" fmla="*/ 147185 h 554781"/>
                <a:gd name="connsiteX2" fmla="*/ 675249 w 928468"/>
                <a:gd name="connsiteY2" fmla="*/ 407070 h 554781"/>
                <a:gd name="connsiteX3" fmla="*/ 801859 w 928468"/>
                <a:gd name="connsiteY3" fmla="*/ 484443 h 554781"/>
                <a:gd name="connsiteX4" fmla="*/ 928468 w 928468"/>
                <a:gd name="connsiteY4" fmla="*/ 554781 h 5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468" h="554781">
                  <a:moveTo>
                    <a:pt x="0" y="0"/>
                  </a:moveTo>
                  <a:cubicBezTo>
                    <a:pt x="26377" y="22860"/>
                    <a:pt x="281354" y="79340"/>
                    <a:pt x="393895" y="147185"/>
                  </a:cubicBezTo>
                  <a:cubicBezTo>
                    <a:pt x="506436" y="215030"/>
                    <a:pt x="607255" y="350860"/>
                    <a:pt x="675249" y="407070"/>
                  </a:cubicBezTo>
                  <a:cubicBezTo>
                    <a:pt x="743243" y="463280"/>
                    <a:pt x="759656" y="459825"/>
                    <a:pt x="801859" y="484443"/>
                  </a:cubicBezTo>
                  <a:cubicBezTo>
                    <a:pt x="844062" y="509062"/>
                    <a:pt x="886265" y="531921"/>
                    <a:pt x="928468" y="554781"/>
                  </a:cubicBezTo>
                </a:path>
              </a:pathLst>
            </a:custGeom>
            <a:ln w="38100"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50DE21BD-D9ED-4234-91D6-8D549FD27C62}"/>
                </a:ext>
              </a:extLst>
            </p:cNvPr>
            <p:cNvSpPr/>
            <p:nvPr/>
          </p:nvSpPr>
          <p:spPr>
            <a:xfrm>
              <a:off x="1554481" y="2820573"/>
              <a:ext cx="1174652" cy="253218"/>
            </a:xfrm>
            <a:custGeom>
              <a:avLst/>
              <a:gdLst>
                <a:gd name="connsiteX0" fmla="*/ 1041009 w 1041009"/>
                <a:gd name="connsiteY0" fmla="*/ 232117 h 232117"/>
                <a:gd name="connsiteX1" fmla="*/ 928468 w 1041009"/>
                <a:gd name="connsiteY1" fmla="*/ 203982 h 232117"/>
                <a:gd name="connsiteX2" fmla="*/ 872197 w 1041009"/>
                <a:gd name="connsiteY2" fmla="*/ 112542 h 232117"/>
                <a:gd name="connsiteX3" fmla="*/ 822960 w 1041009"/>
                <a:gd name="connsiteY3" fmla="*/ 98474 h 232117"/>
                <a:gd name="connsiteX4" fmla="*/ 661182 w 1041009"/>
                <a:gd name="connsiteY4" fmla="*/ 119576 h 232117"/>
                <a:gd name="connsiteX5" fmla="*/ 555674 w 1041009"/>
                <a:gd name="connsiteY5" fmla="*/ 119576 h 232117"/>
                <a:gd name="connsiteX6" fmla="*/ 379828 w 1041009"/>
                <a:gd name="connsiteY6" fmla="*/ 105508 h 232117"/>
                <a:gd name="connsiteX7" fmla="*/ 140677 w 1041009"/>
                <a:gd name="connsiteY7" fmla="*/ 63305 h 232117"/>
                <a:gd name="connsiteX8" fmla="*/ 0 w 1041009"/>
                <a:gd name="connsiteY8" fmla="*/ 0 h 232117"/>
                <a:gd name="connsiteX0" fmla="*/ 1174652 w 1174652"/>
                <a:gd name="connsiteY0" fmla="*/ 253218 h 253218"/>
                <a:gd name="connsiteX1" fmla="*/ 928468 w 1174652"/>
                <a:gd name="connsiteY1" fmla="*/ 203982 h 253218"/>
                <a:gd name="connsiteX2" fmla="*/ 872197 w 1174652"/>
                <a:gd name="connsiteY2" fmla="*/ 112542 h 253218"/>
                <a:gd name="connsiteX3" fmla="*/ 822960 w 1174652"/>
                <a:gd name="connsiteY3" fmla="*/ 98474 h 253218"/>
                <a:gd name="connsiteX4" fmla="*/ 661182 w 1174652"/>
                <a:gd name="connsiteY4" fmla="*/ 119576 h 253218"/>
                <a:gd name="connsiteX5" fmla="*/ 555674 w 1174652"/>
                <a:gd name="connsiteY5" fmla="*/ 119576 h 253218"/>
                <a:gd name="connsiteX6" fmla="*/ 379828 w 1174652"/>
                <a:gd name="connsiteY6" fmla="*/ 105508 h 253218"/>
                <a:gd name="connsiteX7" fmla="*/ 140677 w 1174652"/>
                <a:gd name="connsiteY7" fmla="*/ 63305 h 253218"/>
                <a:gd name="connsiteX8" fmla="*/ 0 w 1174652"/>
                <a:gd name="connsiteY8" fmla="*/ 0 h 25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52" h="253218">
                  <a:moveTo>
                    <a:pt x="1174652" y="253218"/>
                  </a:moveTo>
                  <a:cubicBezTo>
                    <a:pt x="1132449" y="249115"/>
                    <a:pt x="978877" y="227428"/>
                    <a:pt x="928468" y="203982"/>
                  </a:cubicBezTo>
                  <a:cubicBezTo>
                    <a:pt x="878059" y="180536"/>
                    <a:pt x="889782" y="130127"/>
                    <a:pt x="872197" y="112542"/>
                  </a:cubicBezTo>
                  <a:cubicBezTo>
                    <a:pt x="854612" y="94957"/>
                    <a:pt x="858129" y="97302"/>
                    <a:pt x="822960" y="98474"/>
                  </a:cubicBezTo>
                  <a:cubicBezTo>
                    <a:pt x="787791" y="99646"/>
                    <a:pt x="705730" y="116059"/>
                    <a:pt x="661182" y="119576"/>
                  </a:cubicBezTo>
                  <a:cubicBezTo>
                    <a:pt x="616634" y="123093"/>
                    <a:pt x="602566" y="121921"/>
                    <a:pt x="555674" y="119576"/>
                  </a:cubicBezTo>
                  <a:cubicBezTo>
                    <a:pt x="508782" y="117231"/>
                    <a:pt x="448994" y="114886"/>
                    <a:pt x="379828" y="105508"/>
                  </a:cubicBezTo>
                  <a:cubicBezTo>
                    <a:pt x="310662" y="96130"/>
                    <a:pt x="203982" y="80890"/>
                    <a:pt x="140677" y="63305"/>
                  </a:cubicBezTo>
                  <a:cubicBezTo>
                    <a:pt x="77372" y="45720"/>
                    <a:pt x="38686" y="22860"/>
                    <a:pt x="0" y="0"/>
                  </a:cubicBezTo>
                </a:path>
              </a:pathLst>
            </a:custGeom>
            <a:ln w="38100"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570ABBA5-5241-4973-BBA8-5ED4625AE486}"/>
                </a:ext>
              </a:extLst>
            </p:cNvPr>
            <p:cNvSpPr txBox="1"/>
            <p:nvPr/>
          </p:nvSpPr>
          <p:spPr>
            <a:xfrm>
              <a:off x="1986678" y="29602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E5313B8E-3633-4B0F-BDEA-23665389D9FF}"/>
                </a:ext>
              </a:extLst>
            </p:cNvPr>
            <p:cNvSpPr txBox="1"/>
            <p:nvPr/>
          </p:nvSpPr>
          <p:spPr>
            <a:xfrm>
              <a:off x="3429610" y="270732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3</a:t>
              </a:r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E146BBB7-3BD3-473C-8FAE-E2387B406E7E}"/>
                </a:ext>
              </a:extLst>
            </p:cNvPr>
            <p:cNvSpPr/>
            <p:nvPr/>
          </p:nvSpPr>
          <p:spPr>
            <a:xfrm>
              <a:off x="2729132" y="2074985"/>
              <a:ext cx="134627" cy="1033975"/>
            </a:xfrm>
            <a:custGeom>
              <a:avLst/>
              <a:gdLst>
                <a:gd name="connsiteX0" fmla="*/ 112542 w 134627"/>
                <a:gd name="connsiteY0" fmla="*/ 0 h 1033975"/>
                <a:gd name="connsiteX1" fmla="*/ 133643 w 134627"/>
                <a:gd name="connsiteY1" fmla="*/ 168812 h 1033975"/>
                <a:gd name="connsiteX2" fmla="*/ 84406 w 134627"/>
                <a:gd name="connsiteY2" fmla="*/ 541606 h 1033975"/>
                <a:gd name="connsiteX3" fmla="*/ 0 w 134627"/>
                <a:gd name="connsiteY3" fmla="*/ 1033975 h 1033975"/>
                <a:gd name="connsiteX4" fmla="*/ 0 w 134627"/>
                <a:gd name="connsiteY4" fmla="*/ 1033975 h 103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627" h="1033975">
                  <a:moveTo>
                    <a:pt x="112542" y="0"/>
                  </a:moveTo>
                  <a:cubicBezTo>
                    <a:pt x="125437" y="39272"/>
                    <a:pt x="138332" y="78544"/>
                    <a:pt x="133643" y="168812"/>
                  </a:cubicBezTo>
                  <a:cubicBezTo>
                    <a:pt x="128954" y="259080"/>
                    <a:pt x="106680" y="397412"/>
                    <a:pt x="84406" y="541606"/>
                  </a:cubicBezTo>
                  <a:cubicBezTo>
                    <a:pt x="62132" y="685800"/>
                    <a:pt x="0" y="1033975"/>
                    <a:pt x="0" y="1033975"/>
                  </a:cubicBezTo>
                  <a:lnTo>
                    <a:pt x="0" y="1033975"/>
                  </a:lnTo>
                </a:path>
              </a:pathLst>
            </a:cu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784931EB-A593-40E4-9819-D4C660B740C3}"/>
                </a:ext>
              </a:extLst>
            </p:cNvPr>
            <p:cNvSpPr/>
            <p:nvPr/>
          </p:nvSpPr>
          <p:spPr>
            <a:xfrm>
              <a:off x="3446809" y="2993767"/>
              <a:ext cx="253219" cy="108159"/>
            </a:xfrm>
            <a:custGeom>
              <a:avLst/>
              <a:gdLst>
                <a:gd name="connsiteX0" fmla="*/ 0 w 485336"/>
                <a:gd name="connsiteY0" fmla="*/ 0 h 295421"/>
                <a:gd name="connsiteX1" fmla="*/ 91440 w 485336"/>
                <a:gd name="connsiteY1" fmla="*/ 70338 h 295421"/>
                <a:gd name="connsiteX2" fmla="*/ 232117 w 485336"/>
                <a:gd name="connsiteY2" fmla="*/ 147710 h 295421"/>
                <a:gd name="connsiteX3" fmla="*/ 358727 w 485336"/>
                <a:gd name="connsiteY3" fmla="*/ 225083 h 295421"/>
                <a:gd name="connsiteX4" fmla="*/ 485336 w 485336"/>
                <a:gd name="connsiteY4" fmla="*/ 295421 h 295421"/>
                <a:gd name="connsiteX0" fmla="*/ 0 w 928468"/>
                <a:gd name="connsiteY0" fmla="*/ 0 h 554781"/>
                <a:gd name="connsiteX1" fmla="*/ 534572 w 928468"/>
                <a:gd name="connsiteY1" fmla="*/ 329698 h 554781"/>
                <a:gd name="connsiteX2" fmla="*/ 675249 w 928468"/>
                <a:gd name="connsiteY2" fmla="*/ 407070 h 554781"/>
                <a:gd name="connsiteX3" fmla="*/ 801859 w 928468"/>
                <a:gd name="connsiteY3" fmla="*/ 484443 h 554781"/>
                <a:gd name="connsiteX4" fmla="*/ 928468 w 928468"/>
                <a:gd name="connsiteY4" fmla="*/ 554781 h 554781"/>
                <a:gd name="connsiteX0" fmla="*/ 0 w 928468"/>
                <a:gd name="connsiteY0" fmla="*/ 0 h 554781"/>
                <a:gd name="connsiteX1" fmla="*/ 393895 w 928468"/>
                <a:gd name="connsiteY1" fmla="*/ 147185 h 554781"/>
                <a:gd name="connsiteX2" fmla="*/ 675249 w 928468"/>
                <a:gd name="connsiteY2" fmla="*/ 407070 h 554781"/>
                <a:gd name="connsiteX3" fmla="*/ 801859 w 928468"/>
                <a:gd name="connsiteY3" fmla="*/ 484443 h 554781"/>
                <a:gd name="connsiteX4" fmla="*/ 928468 w 928468"/>
                <a:gd name="connsiteY4" fmla="*/ 554781 h 554781"/>
                <a:gd name="connsiteX0" fmla="*/ 0 w 534573"/>
                <a:gd name="connsiteY0" fmla="*/ 0 h 407596"/>
                <a:gd name="connsiteX1" fmla="*/ 281354 w 534573"/>
                <a:gd name="connsiteY1" fmla="*/ 259885 h 407596"/>
                <a:gd name="connsiteX2" fmla="*/ 407964 w 534573"/>
                <a:gd name="connsiteY2" fmla="*/ 337258 h 407596"/>
                <a:gd name="connsiteX3" fmla="*/ 534573 w 534573"/>
                <a:gd name="connsiteY3" fmla="*/ 407596 h 407596"/>
                <a:gd name="connsiteX0" fmla="*/ 0 w 253219"/>
                <a:gd name="connsiteY0" fmla="*/ 1 h 147712"/>
                <a:gd name="connsiteX1" fmla="*/ 126610 w 253219"/>
                <a:gd name="connsiteY1" fmla="*/ 77374 h 147712"/>
                <a:gd name="connsiteX2" fmla="*/ 253219 w 253219"/>
                <a:gd name="connsiteY2" fmla="*/ 147712 h 147712"/>
                <a:gd name="connsiteX0" fmla="*/ 0 w 253219"/>
                <a:gd name="connsiteY0" fmla="*/ 0 h 147711"/>
                <a:gd name="connsiteX1" fmla="*/ 126610 w 253219"/>
                <a:gd name="connsiteY1" fmla="*/ 77373 h 147711"/>
                <a:gd name="connsiteX2" fmla="*/ 184150 w 253219"/>
                <a:gd name="connsiteY2" fmla="*/ 111607 h 147711"/>
                <a:gd name="connsiteX3" fmla="*/ 253219 w 253219"/>
                <a:gd name="connsiteY3" fmla="*/ 147711 h 14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219" h="147711">
                  <a:moveTo>
                    <a:pt x="0" y="0"/>
                  </a:moveTo>
                  <a:cubicBezTo>
                    <a:pt x="67994" y="56210"/>
                    <a:pt x="84407" y="52755"/>
                    <a:pt x="126610" y="77373"/>
                  </a:cubicBezTo>
                  <a:cubicBezTo>
                    <a:pt x="157302" y="95974"/>
                    <a:pt x="163049" y="99884"/>
                    <a:pt x="184150" y="111607"/>
                  </a:cubicBezTo>
                  <a:cubicBezTo>
                    <a:pt x="205252" y="123330"/>
                    <a:pt x="241708" y="141694"/>
                    <a:pt x="253219" y="147711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2" name="Picture 2" descr="Check Mark, Tick Mark, Check, Correct, Ok, Yes, Green - Tick Mark ...">
            <a:extLst>
              <a:ext uri="{FF2B5EF4-FFF2-40B4-BE49-F238E27FC236}">
                <a16:creationId xmlns:a16="http://schemas.microsoft.com/office/drawing/2014/main" id="{6F6322EF-8C5F-47B3-82FE-3EE6660F7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04" y="3272013"/>
            <a:ext cx="307212" cy="3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eck Mark, Tick Mark, Check, Correct, Ok, Yes, Green - Tick Mark ...">
            <a:extLst>
              <a:ext uri="{FF2B5EF4-FFF2-40B4-BE49-F238E27FC236}">
                <a16:creationId xmlns:a16="http://schemas.microsoft.com/office/drawing/2014/main" id="{1271681B-C3FE-44D1-9646-1218371CB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66" y="4522062"/>
            <a:ext cx="307212" cy="3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heck Mark, Tick Mark, Check, Correct, Ok, Yes, Green - Tick Mark ...">
            <a:extLst>
              <a:ext uri="{FF2B5EF4-FFF2-40B4-BE49-F238E27FC236}">
                <a16:creationId xmlns:a16="http://schemas.microsoft.com/office/drawing/2014/main" id="{0EBF2AC1-0B39-490C-9BB1-D8BB2779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10" y="3814766"/>
            <a:ext cx="307212" cy="3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98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6D7A416-71AE-42D7-B142-8045822F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68" y="953757"/>
            <a:ext cx="4171487" cy="4189743"/>
          </a:xfrm>
          <a:prstGeom prst="rect">
            <a:avLst/>
          </a:prstGeom>
        </p:spPr>
      </p:pic>
      <p:pic>
        <p:nvPicPr>
          <p:cNvPr id="3" name="Imagem 2" descr="C:\Users\elisangela.lopes\AppData\Local\Microsoft\Windows\INetCache\Content.MSO\2B7A16C4.tmp">
            <a:extLst>
              <a:ext uri="{FF2B5EF4-FFF2-40B4-BE49-F238E27FC236}">
                <a16:creationId xmlns:a16="http://schemas.microsoft.com/office/drawing/2014/main" id="{01F80CE8-BF07-466C-8DA0-FCBFE2CE0C24}"/>
              </a:ext>
            </a:extLst>
          </p:cNvPr>
          <p:cNvPicPr/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9"/>
          <a:stretch/>
        </p:blipFill>
        <p:spPr bwMode="auto">
          <a:xfrm>
            <a:off x="6035830" y="1091990"/>
            <a:ext cx="777875" cy="771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E657F2F-5118-479D-801D-6A379443A10C}"/>
              </a:ext>
            </a:extLst>
          </p:cNvPr>
          <p:cNvSpPr/>
          <p:nvPr/>
        </p:nvSpPr>
        <p:spPr>
          <a:xfrm>
            <a:off x="5837631" y="2348459"/>
            <a:ext cx="1324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DERROCAMENTO DO</a:t>
            </a:r>
          </a:p>
          <a:p>
            <a:pPr algn="ctr"/>
            <a:r>
              <a:rPr lang="pt-BR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PEDRAL DO LOURENÇO</a:t>
            </a:r>
            <a:endParaRPr lang="pt-BR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B8F393D-69F7-4906-8821-8DF519E4745F}"/>
              </a:ext>
            </a:extLst>
          </p:cNvPr>
          <p:cNvSpPr/>
          <p:nvPr/>
        </p:nvSpPr>
        <p:spPr>
          <a:xfrm>
            <a:off x="5662036" y="1863515"/>
            <a:ext cx="16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odoni MT" panose="020706030806060202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20 milhões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3A38F94-36E1-4688-B214-6FCCC646041D}"/>
              </a:ext>
            </a:extLst>
          </p:cNvPr>
          <p:cNvGrpSpPr/>
          <p:nvPr/>
        </p:nvGrpSpPr>
        <p:grpSpPr>
          <a:xfrm>
            <a:off x="5665953" y="1970054"/>
            <a:ext cx="1595676" cy="447194"/>
            <a:chOff x="496961" y="1470710"/>
            <a:chExt cx="1595676" cy="447194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A426A4F-528E-4A23-AB16-5B5ECBD40386}"/>
                </a:ext>
              </a:extLst>
            </p:cNvPr>
            <p:cNvSpPr/>
            <p:nvPr/>
          </p:nvSpPr>
          <p:spPr>
            <a:xfrm>
              <a:off x="496961" y="1470710"/>
              <a:ext cx="15956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 toneladas/ano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95FBBDE-1143-4247-BCE0-45F717E466BB}"/>
                </a:ext>
              </a:extLst>
            </p:cNvPr>
            <p:cNvSpPr/>
            <p:nvPr/>
          </p:nvSpPr>
          <p:spPr>
            <a:xfrm>
              <a:off x="885371" y="1687072"/>
              <a:ext cx="76334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em cargas</a:t>
              </a:r>
            </a:p>
          </p:txBody>
        </p:sp>
      </p:grpSp>
      <p:sp>
        <p:nvSpPr>
          <p:cNvPr id="9" name="Rectangle 315">
            <a:extLst>
              <a:ext uri="{FF2B5EF4-FFF2-40B4-BE49-F238E27FC236}">
                <a16:creationId xmlns:a16="http://schemas.microsoft.com/office/drawing/2014/main" id="{A5BFCA99-B52C-4027-A646-66A0D9AEC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036" y="1031030"/>
            <a:ext cx="1619885" cy="167458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pt-B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E84F991-3863-40E8-8084-78DF03836272}"/>
              </a:ext>
            </a:extLst>
          </p:cNvPr>
          <p:cNvSpPr/>
          <p:nvPr/>
        </p:nvSpPr>
        <p:spPr>
          <a:xfrm>
            <a:off x="7767644" y="2367060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TERMINAL DE</a:t>
            </a:r>
          </a:p>
          <a:p>
            <a:pPr algn="ctr"/>
            <a:r>
              <a:rPr lang="pt-BR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OUTEIRO/PA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B300B6F-8125-4DBB-92EA-431AE8631946}"/>
              </a:ext>
            </a:extLst>
          </p:cNvPr>
          <p:cNvSpPr/>
          <p:nvPr/>
        </p:nvSpPr>
        <p:spPr>
          <a:xfrm>
            <a:off x="7177876" y="1895468"/>
            <a:ext cx="201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odoni MT" panose="020706030806060202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10,5 milhões</a:t>
            </a:r>
          </a:p>
        </p:txBody>
      </p:sp>
      <p:sp>
        <p:nvSpPr>
          <p:cNvPr id="15" name="Rectangle 315">
            <a:extLst>
              <a:ext uri="{FF2B5EF4-FFF2-40B4-BE49-F238E27FC236}">
                <a16:creationId xmlns:a16="http://schemas.microsoft.com/office/drawing/2014/main" id="{CC7694E8-528E-4B9D-848B-A867D94E7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686" y="1031030"/>
            <a:ext cx="1619885" cy="167458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pt-B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Picture 4" descr="Imagem relacionada">
            <a:extLst>
              <a:ext uri="{FF2B5EF4-FFF2-40B4-BE49-F238E27FC236}">
                <a16:creationId xmlns:a16="http://schemas.microsoft.com/office/drawing/2014/main" id="{6C1873B1-67D0-479A-B68A-BE79864A5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3182" r="67522" b="67161"/>
          <a:stretch/>
        </p:blipFill>
        <p:spPr bwMode="auto">
          <a:xfrm>
            <a:off x="7767644" y="1102211"/>
            <a:ext cx="839813" cy="8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4BB9EF38-D6D7-4832-92CF-55B30B14BE74}"/>
              </a:ext>
            </a:extLst>
          </p:cNvPr>
          <p:cNvSpPr txBox="1">
            <a:spLocks/>
          </p:cNvSpPr>
          <p:nvPr/>
        </p:nvSpPr>
        <p:spPr>
          <a:xfrm>
            <a:off x="1122948" y="281158"/>
            <a:ext cx="6072475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Ubuntu" charset="0"/>
              </a:rPr>
              <a:t>Logística para a Agropecuária X Pró-Brasil </a:t>
            </a:r>
          </a:p>
          <a:p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Hidrovias, Portos e Cabotagem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D9501C36-D502-4361-8000-6CF14282E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784179"/>
              </p:ext>
            </p:extLst>
          </p:nvPr>
        </p:nvGraphicFramePr>
        <p:xfrm>
          <a:off x="4954424" y="2773820"/>
          <a:ext cx="4076724" cy="21023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5332">
                  <a:extLst>
                    <a:ext uri="{9D8B030D-6E8A-4147-A177-3AD203B41FA5}">
                      <a16:colId xmlns:a16="http://schemas.microsoft.com/office/drawing/2014/main" val="1248074711"/>
                    </a:ext>
                  </a:extLst>
                </a:gridCol>
                <a:gridCol w="2931392">
                  <a:extLst>
                    <a:ext uri="{9D8B030D-6E8A-4147-A177-3AD203B41FA5}">
                      <a16:colId xmlns:a16="http://schemas.microsoft.com/office/drawing/2014/main" val="1648546669"/>
                    </a:ext>
                  </a:extLst>
                </a:gridCol>
              </a:tblGrid>
              <a:tr h="243694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Trecho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162804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(1) Rio Madeira</a:t>
                      </a:r>
                      <a:endParaRPr lang="pt-BR" sz="10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Dragagem e sinalização</a:t>
                      </a:r>
                      <a:endParaRPr lang="pt-BR" sz="1000" b="0" kern="1200" dirty="0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780013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(2) Rio Tapajós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000" kern="1200" dirty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Dragagem, sinalização e balizamento do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1000" kern="1200" dirty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trecho de Miritituba (PA) a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1000" kern="1200" dirty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Santarém (PA)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9839932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(3) Canal do Quiriri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000" kern="1200" dirty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Complexo Portuário de Barcarena (PA)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6038343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(4) Rio Tocantins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000" kern="1200" dirty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Derrocamento do Pedral do Lourenço (TO)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132711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(5) Rio Tietê Paraná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000" kern="1200" dirty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Dragagem e derrocamento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4140547"/>
                  </a:ext>
                </a:extLst>
              </a:tr>
            </a:tbl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id="{ECFB5BFA-69A9-4E45-AF66-3EEC471EA81B}"/>
              </a:ext>
            </a:extLst>
          </p:cNvPr>
          <p:cNvSpPr/>
          <p:nvPr/>
        </p:nvSpPr>
        <p:spPr>
          <a:xfrm>
            <a:off x="7381790" y="2012752"/>
            <a:ext cx="1595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 toneladas/ano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FC3490E-A8EC-4F6F-8F74-A4AAC41941CD}"/>
              </a:ext>
            </a:extLst>
          </p:cNvPr>
          <p:cNvSpPr/>
          <p:nvPr/>
        </p:nvSpPr>
        <p:spPr>
          <a:xfrm>
            <a:off x="7797953" y="2218372"/>
            <a:ext cx="763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em cargas</a:t>
            </a:r>
          </a:p>
        </p:txBody>
      </p:sp>
      <p:pic>
        <p:nvPicPr>
          <p:cNvPr id="19" name="Picture 2" descr="Check Mark, Tick Mark, Check, Correct, Ok, Yes, Green - Tick Mark ...">
            <a:extLst>
              <a:ext uri="{FF2B5EF4-FFF2-40B4-BE49-F238E27FC236}">
                <a16:creationId xmlns:a16="http://schemas.microsoft.com/office/drawing/2014/main" id="{1FB38351-FA82-4712-A4EF-0C66E1D60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70" y="2830165"/>
            <a:ext cx="307212" cy="3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eck Mark, Tick Mark, Check, Correct, Ok, Yes, Green - Tick Mark ...">
            <a:extLst>
              <a:ext uri="{FF2B5EF4-FFF2-40B4-BE49-F238E27FC236}">
                <a16:creationId xmlns:a16="http://schemas.microsoft.com/office/drawing/2014/main" id="{66375367-F2D4-4256-A8FD-46777429C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41" y="3297733"/>
            <a:ext cx="307212" cy="3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heck Mark, Tick Mark, Check, Correct, Ok, Yes, Green - Tick Mark ...">
            <a:extLst>
              <a:ext uri="{FF2B5EF4-FFF2-40B4-BE49-F238E27FC236}">
                <a16:creationId xmlns:a16="http://schemas.microsoft.com/office/drawing/2014/main" id="{9A29C7C9-FD91-43CB-BC14-EE919968F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48" y="3905659"/>
            <a:ext cx="307212" cy="3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heck Mark, Tick Mark, Check, Correct, Ok, Yes, Green - Tick Mark ...">
            <a:extLst>
              <a:ext uri="{FF2B5EF4-FFF2-40B4-BE49-F238E27FC236}">
                <a16:creationId xmlns:a16="http://schemas.microsoft.com/office/drawing/2014/main" id="{D76079FC-C1C3-4F71-B9C3-C2290416E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46" y="4152731"/>
            <a:ext cx="307212" cy="3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heck Mark, Tick Mark, Check, Correct, Ok, Yes, Green - Tick Mark ...">
            <a:extLst>
              <a:ext uri="{FF2B5EF4-FFF2-40B4-BE49-F238E27FC236}">
                <a16:creationId xmlns:a16="http://schemas.microsoft.com/office/drawing/2014/main" id="{B0CB2977-D8C7-46BD-A77E-FF0AA94DB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18" y="4562045"/>
            <a:ext cx="307212" cy="3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1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7B6F153-2F68-4B4D-8AB7-3886A4332A2F}"/>
              </a:ext>
            </a:extLst>
          </p:cNvPr>
          <p:cNvSpPr txBox="1">
            <a:spLocks/>
          </p:cNvSpPr>
          <p:nvPr/>
        </p:nvSpPr>
        <p:spPr>
          <a:xfrm>
            <a:off x="1135826" y="316909"/>
            <a:ext cx="744347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Ubuntu" charset="0"/>
              </a:rPr>
              <a:t>Durante o Covid-19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F68F690-CB41-4668-9BFD-47BECE936BCE}"/>
              </a:ext>
            </a:extLst>
          </p:cNvPr>
          <p:cNvSpPr txBox="1">
            <a:spLocks/>
          </p:cNvSpPr>
          <p:nvPr/>
        </p:nvSpPr>
        <p:spPr>
          <a:xfrm>
            <a:off x="1135825" y="633786"/>
            <a:ext cx="7443474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Garantia do Transporte de Produtos Essenciais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B75C01F-FF9D-417E-B138-E2672D3C9CB5}"/>
              </a:ext>
            </a:extLst>
          </p:cNvPr>
          <p:cNvSpPr/>
          <p:nvPr/>
        </p:nvSpPr>
        <p:spPr>
          <a:xfrm>
            <a:off x="-259712" y="1572707"/>
            <a:ext cx="20279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</a:rPr>
              <a:t>Canal CNA WhatsApp </a:t>
            </a:r>
          </a:p>
          <a:p>
            <a:pPr algn="r"/>
            <a:r>
              <a:rPr lang="pt-BR" sz="14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</a:rPr>
              <a:t>(61) 9.3300-7278</a:t>
            </a:r>
            <a:endParaRPr lang="pt-BR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F3848DD-AA07-42BC-A5F2-02450C247719}"/>
              </a:ext>
            </a:extLst>
          </p:cNvPr>
          <p:cNvSpPr/>
          <p:nvPr/>
        </p:nvSpPr>
        <p:spPr>
          <a:xfrm>
            <a:off x="162689" y="2383547"/>
            <a:ext cx="1599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</a:rPr>
              <a:t>Criado para o relato de problemas pelo produtor relacionados à comercialização</a:t>
            </a:r>
            <a:endParaRPr lang="pt-BR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5185A08-AEB6-40D6-B09D-1F37CEA39067}"/>
              </a:ext>
            </a:extLst>
          </p:cNvPr>
          <p:cNvSpPr/>
          <p:nvPr/>
        </p:nvSpPr>
        <p:spPr>
          <a:xfrm>
            <a:off x="2480459" y="2078006"/>
            <a:ext cx="1579195" cy="2308324"/>
          </a:xfrm>
          <a:prstGeom prst="rect">
            <a:avLst/>
          </a:prstGeom>
          <a:ln w="63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</a:rPr>
              <a:t>Monitoramento de estradas, bloqueios, e falta de estrutura (restaurantes, autopeças, oficinas e borracharias) </a:t>
            </a:r>
            <a:endParaRPr lang="pt-BR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E8D5C8F-BA7B-46C0-8AAE-95707311B371}"/>
              </a:ext>
            </a:extLst>
          </p:cNvPr>
          <p:cNvSpPr/>
          <p:nvPr/>
        </p:nvSpPr>
        <p:spPr>
          <a:xfrm>
            <a:off x="2274422" y="1560586"/>
            <a:ext cx="1785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Ministério da</a:t>
            </a:r>
          </a:p>
          <a:p>
            <a:pPr algn="r"/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Infraestrutura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16FC26D-E554-458E-8810-DB16287DD7BA}"/>
              </a:ext>
            </a:extLst>
          </p:cNvPr>
          <p:cNvSpPr/>
          <p:nvPr/>
        </p:nvSpPr>
        <p:spPr>
          <a:xfrm>
            <a:off x="4660170" y="2318812"/>
            <a:ext cx="4269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automatizada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</a:rPr>
              <a:t> a passagem de caminhões nas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praças de pedágio;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B336963-C71B-4259-8B2B-0D6E88B05A36}"/>
              </a:ext>
            </a:extLst>
          </p:cNvPr>
          <p:cNvSpPr/>
          <p:nvPr/>
        </p:nvSpPr>
        <p:spPr>
          <a:xfrm>
            <a:off x="4686297" y="1093133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</a:rPr>
              <a:t>suspendida a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pesagem de caminhões,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</a:rPr>
              <a:t>por 90 dias;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593052E-136A-4A7D-86AF-2B2EA2F2717B}"/>
              </a:ext>
            </a:extLst>
          </p:cNvPr>
          <p:cNvSpPr/>
          <p:nvPr/>
        </p:nvSpPr>
        <p:spPr>
          <a:xfrm>
            <a:off x="4673669" y="1503826"/>
            <a:ext cx="43321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</a:rPr>
              <a:t>adotadas medidas para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evitar o contato e contaminação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</a:rPr>
              <a:t>dos caminhoneiros (suspenso o CIOT e renovação do RNTRC);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217906E-CA4D-49D2-B981-C3E3EE7288E1}"/>
              </a:ext>
            </a:extLst>
          </p:cNvPr>
          <p:cNvSpPr/>
          <p:nvPr/>
        </p:nvSpPr>
        <p:spPr>
          <a:xfrm>
            <a:off x="4673669" y="2918354"/>
            <a:ext cx="4256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</a:rPr>
              <a:t>implantados dispositivos com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álcool em gel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</a:rPr>
              <a:t> para usuários nas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praças de pedágio;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D7D78E2-D873-4D94-BE3B-66999B12A88B}"/>
              </a:ext>
            </a:extLst>
          </p:cNvPr>
          <p:cNvSpPr/>
          <p:nvPr/>
        </p:nvSpPr>
        <p:spPr>
          <a:xfrm>
            <a:off x="4686296" y="3578791"/>
            <a:ext cx="4243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</a:rPr>
              <a:t>lançado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aplicativo </a:t>
            </a: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InfraBR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</a:rPr>
              <a:t>, para o governo a avaliar condições de saúde do caminhoneiro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84FDCEF-71D7-4378-A85A-15BAD6F8FF90}"/>
              </a:ext>
            </a:extLst>
          </p:cNvPr>
          <p:cNvSpPr/>
          <p:nvPr/>
        </p:nvSpPr>
        <p:spPr>
          <a:xfrm>
            <a:off x="4686295" y="4189393"/>
            <a:ext cx="4319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</a:rPr>
              <a:t>melhorias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nos pátios de embarque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</a:rPr>
              <a:t>de produtos (triagem de temperatura, doação de álcool gel e refeições, banheiros higienizados)</a:t>
            </a:r>
          </a:p>
        </p:txBody>
      </p:sp>
      <p:cxnSp>
        <p:nvCxnSpPr>
          <p:cNvPr id="22" name="Conector: Angulado 21">
            <a:extLst>
              <a:ext uri="{FF2B5EF4-FFF2-40B4-BE49-F238E27FC236}">
                <a16:creationId xmlns:a16="http://schemas.microsoft.com/office/drawing/2014/main" id="{ACC196C7-3ECD-4037-8673-9BA40BC56063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 flipV="1">
            <a:off x="4059769" y="1262410"/>
            <a:ext cx="626528" cy="62134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A74BDB09-D3B3-4539-A17F-F5734A492402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4059769" y="1883752"/>
            <a:ext cx="626526" cy="27211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EF0E467E-3DD1-4EF0-9D5C-4AD2E3AD5C97}"/>
              </a:ext>
            </a:extLst>
          </p:cNvPr>
          <p:cNvSpPr/>
          <p:nvPr/>
        </p:nvSpPr>
        <p:spPr>
          <a:xfrm>
            <a:off x="1944512" y="2434481"/>
            <a:ext cx="353511" cy="508643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DA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09863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3690539" y="2642924"/>
            <a:ext cx="16741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pt-BR" b="1" dirty="0">
                <a:solidFill>
                  <a:srgbClr val="00604E"/>
                </a:solidFill>
              </a:rPr>
              <a:t>cnabrasil.org.br</a:t>
            </a:r>
            <a:endParaRPr lang="pt-BR" dirty="0">
              <a:solidFill>
                <a:srgbClr val="00604E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18" y="3953134"/>
            <a:ext cx="6311565" cy="84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8782635" y="0"/>
            <a:ext cx="361365" cy="5143500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157112" y="0"/>
            <a:ext cx="361365" cy="5143500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09142" y="3187233"/>
            <a:ext cx="361365" cy="1956267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0" y="3187233"/>
            <a:ext cx="361365" cy="1956267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P:\Comunicacao\_SUPERINTENDENCIA_COMUNICAÇÃO_MARKETING\DOCUMENTOS\5 . LOGOS\__  Logos Sistema CNA 2019\1. CNA\Assinatura CNA - Simples\Preferencial\RGB\CNA Logo_Preferencial_RGB Simpl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2" t="38664" r="30172" b="38664"/>
          <a:stretch/>
        </p:blipFill>
        <p:spPr bwMode="auto">
          <a:xfrm>
            <a:off x="3458220" y="1817170"/>
            <a:ext cx="2227559" cy="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A1A4E19-53F0-AF4C-8FD0-D80F802C8A61}"/>
              </a:ext>
            </a:extLst>
          </p:cNvPr>
          <p:cNvSpPr txBox="1"/>
          <p:nvPr/>
        </p:nvSpPr>
        <p:spPr>
          <a:xfrm>
            <a:off x="3385536" y="3174917"/>
            <a:ext cx="2250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hlinkClick r:id="rId4"/>
              </a:rPr>
              <a:t>elisangela.lopes@cna.org.br</a:t>
            </a:r>
            <a:endParaRPr lang="pt-BR" sz="1400" dirty="0"/>
          </a:p>
          <a:p>
            <a:pPr algn="ctr"/>
            <a:r>
              <a:rPr lang="pt-BR" sz="1400" dirty="0"/>
              <a:t>(61) 9.8186-6662</a:t>
            </a:r>
          </a:p>
        </p:txBody>
      </p:sp>
    </p:spTree>
    <p:extLst>
      <p:ext uri="{BB962C8B-B14F-4D97-AF65-F5344CB8AC3E}">
        <p14:creationId xmlns:p14="http://schemas.microsoft.com/office/powerpoint/2010/main" val="384940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ítulo 1">
            <a:extLst>
              <a:ext uri="{FF2B5EF4-FFF2-40B4-BE49-F238E27FC236}">
                <a16:creationId xmlns:a16="http://schemas.microsoft.com/office/drawing/2014/main" id="{A3090C53-6568-4857-816C-BA0723B8006C}"/>
              </a:ext>
            </a:extLst>
          </p:cNvPr>
          <p:cNvSpPr txBox="1">
            <a:spLocks/>
          </p:cNvSpPr>
          <p:nvPr/>
        </p:nvSpPr>
        <p:spPr>
          <a:xfrm>
            <a:off x="1135826" y="316909"/>
            <a:ext cx="744347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Ubuntu" charset="0"/>
              </a:rPr>
              <a:t>Desempenho do Setor Agropecuário pede Infraestrutura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D7D5266-8FB1-4B7F-A787-C6D7FC5DE323}"/>
              </a:ext>
            </a:extLst>
          </p:cNvPr>
          <p:cNvSpPr/>
          <p:nvPr/>
        </p:nvSpPr>
        <p:spPr>
          <a:xfrm rot="19488271">
            <a:off x="857433" y="1833298"/>
            <a:ext cx="2457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Avaliação da Produção de </a:t>
            </a:r>
          </a:p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Grãos Soja + Milho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(2009-2019)</a:t>
            </a:r>
            <a:endParaRPr lang="pt-BR" sz="11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55AE898-41D7-47E0-8B3E-B51B081077FB}"/>
              </a:ext>
            </a:extLst>
          </p:cNvPr>
          <p:cNvCxnSpPr>
            <a:cxnSpLocks/>
          </p:cNvCxnSpPr>
          <p:nvPr/>
        </p:nvCxnSpPr>
        <p:spPr>
          <a:xfrm flipV="1">
            <a:off x="1268777" y="1488700"/>
            <a:ext cx="2311200" cy="162641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4A028E1C-FB84-431C-98D9-36E8A9331788}"/>
              </a:ext>
            </a:extLst>
          </p:cNvPr>
          <p:cNvSpPr/>
          <p:nvPr/>
        </p:nvSpPr>
        <p:spPr>
          <a:xfrm>
            <a:off x="582052" y="3177854"/>
            <a:ext cx="12009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108,0 M/t</a:t>
            </a:r>
          </a:p>
          <a:p>
            <a:pPr algn="ctr"/>
            <a:r>
              <a:rPr lang="pt-BR" sz="1200" dirty="0">
                <a:solidFill>
                  <a:srgbClr val="0816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(2009)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95832F-C3A5-406B-8369-9BB7F6B60513}"/>
              </a:ext>
            </a:extLst>
          </p:cNvPr>
          <p:cNvSpPr/>
          <p:nvPr/>
        </p:nvSpPr>
        <p:spPr>
          <a:xfrm rot="21325787">
            <a:off x="2821163" y="962785"/>
            <a:ext cx="12009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215,0 M/t</a:t>
            </a:r>
          </a:p>
          <a:p>
            <a:pPr algn="ctr"/>
            <a:r>
              <a:rPr lang="pt-BR" sz="1200" dirty="0">
                <a:solidFill>
                  <a:srgbClr val="0816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(2019)</a:t>
            </a:r>
            <a:endParaRPr lang="pt-BR" b="1" dirty="0">
              <a:solidFill>
                <a:srgbClr val="08160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EAE7AC1-FAE9-4454-8633-32B43C31865D}"/>
              </a:ext>
            </a:extLst>
          </p:cNvPr>
          <p:cNvSpPr/>
          <p:nvPr/>
        </p:nvSpPr>
        <p:spPr>
          <a:xfrm rot="19486356">
            <a:off x="1229804" y="2373398"/>
            <a:ext cx="2448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+107,0 M/t </a:t>
            </a:r>
          </a:p>
          <a:p>
            <a:pPr algn="ctr"/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(≈dobro)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4D40FB3-1844-4949-B919-D4C808F5F220}"/>
              </a:ext>
            </a:extLst>
          </p:cNvPr>
          <p:cNvSpPr/>
          <p:nvPr/>
        </p:nvSpPr>
        <p:spPr>
          <a:xfrm>
            <a:off x="632016" y="4098532"/>
            <a:ext cx="1551736" cy="55399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PRODUÇÃO ACIMA º16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7,6 Mt</a:t>
            </a:r>
            <a:r>
              <a:rPr lang="pt-BR" sz="140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a.a.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BA85C0E-B408-427E-A0A0-D3A125AE7532}"/>
              </a:ext>
            </a:extLst>
          </p:cNvPr>
          <p:cNvSpPr/>
          <p:nvPr/>
        </p:nvSpPr>
        <p:spPr>
          <a:xfrm>
            <a:off x="2424377" y="4098531"/>
            <a:ext cx="1593465" cy="5539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PRODUÇÃO ABAIXO º16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3,1 Mt</a:t>
            </a:r>
            <a:r>
              <a:rPr lang="pt-BR" sz="140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a.a.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B676980-A623-4F79-AD4B-10AACF693884}"/>
              </a:ext>
            </a:extLst>
          </p:cNvPr>
          <p:cNvSpPr/>
          <p:nvPr/>
        </p:nvSpPr>
        <p:spPr>
          <a:xfrm>
            <a:off x="532590" y="3837930"/>
            <a:ext cx="15632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61,2% ou 131,6 M/t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7170C9E-CCCC-4C7A-B31D-C2F7A0C11753}"/>
              </a:ext>
            </a:extLst>
          </p:cNvPr>
          <p:cNvSpPr/>
          <p:nvPr/>
        </p:nvSpPr>
        <p:spPr>
          <a:xfrm>
            <a:off x="2301053" y="3836653"/>
            <a:ext cx="1475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38,8% ou 83,4 M/t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20527B8C-CFE3-4E28-8388-C623A569ECA2}"/>
              </a:ext>
            </a:extLst>
          </p:cNvPr>
          <p:cNvCxnSpPr>
            <a:cxnSpLocks/>
          </p:cNvCxnSpPr>
          <p:nvPr/>
        </p:nvCxnSpPr>
        <p:spPr>
          <a:xfrm flipV="1">
            <a:off x="5588599" y="1695734"/>
            <a:ext cx="2168431" cy="1509999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6DF1AEFD-1DC7-45BD-91A1-7C65BDC29B50}"/>
              </a:ext>
            </a:extLst>
          </p:cNvPr>
          <p:cNvSpPr/>
          <p:nvPr/>
        </p:nvSpPr>
        <p:spPr>
          <a:xfrm>
            <a:off x="4578386" y="3160367"/>
            <a:ext cx="10102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43,4M/t</a:t>
            </a:r>
          </a:p>
          <a:p>
            <a:pPr algn="ctr"/>
            <a:r>
              <a:rPr lang="pt-BR" sz="1200" dirty="0">
                <a:solidFill>
                  <a:srgbClr val="0816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(2009)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61B44AB-6292-4C06-86A7-C35D45EAD7ED}"/>
              </a:ext>
            </a:extLst>
          </p:cNvPr>
          <p:cNvSpPr/>
          <p:nvPr/>
        </p:nvSpPr>
        <p:spPr>
          <a:xfrm rot="21327525">
            <a:off x="7186200" y="1114311"/>
            <a:ext cx="11416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131,3M/t</a:t>
            </a:r>
          </a:p>
          <a:p>
            <a:pPr algn="ctr"/>
            <a:r>
              <a:rPr lang="pt-BR" sz="1200" dirty="0">
                <a:solidFill>
                  <a:srgbClr val="0816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(2019)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CADDE1A-D8C9-43D7-B75E-2A96088C85F3}"/>
              </a:ext>
            </a:extLst>
          </p:cNvPr>
          <p:cNvSpPr/>
          <p:nvPr/>
        </p:nvSpPr>
        <p:spPr>
          <a:xfrm rot="19541943">
            <a:off x="5574175" y="2455663"/>
            <a:ext cx="2371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+87,7M/t </a:t>
            </a:r>
          </a:p>
          <a:p>
            <a:pPr algn="ctr"/>
            <a:r>
              <a:rPr lang="pt-BR" sz="16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(&gt;triplo)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56D0ED0-BF42-461C-82E4-5D6B298D23AA}"/>
              </a:ext>
            </a:extLst>
          </p:cNvPr>
          <p:cNvSpPr/>
          <p:nvPr/>
        </p:nvSpPr>
        <p:spPr>
          <a:xfrm rot="19521554">
            <a:off x="5028317" y="1756890"/>
            <a:ext cx="253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Avaliação da Exportação do Complexo Soja (grãos, farelo e óleo) + Milho (soja)</a:t>
            </a:r>
          </a:p>
          <a:p>
            <a:pPr lvl="0" algn="ctr"/>
            <a:r>
              <a:rPr lang="pt-BR" sz="1200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(2009-2019)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5D40A1C-1E11-4907-862F-63776B644E98}"/>
              </a:ext>
            </a:extLst>
          </p:cNvPr>
          <p:cNvSpPr/>
          <p:nvPr/>
        </p:nvSpPr>
        <p:spPr>
          <a:xfrm>
            <a:off x="4656106" y="4121476"/>
            <a:ext cx="1690551" cy="563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EXPORTAÇÃO ACIMA º16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3,0 Mt</a:t>
            </a:r>
            <a:r>
              <a:rPr lang="pt-BR" sz="140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a.a.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02D3B55-889C-4893-89B9-114D66E3ED7F}"/>
              </a:ext>
            </a:extLst>
          </p:cNvPr>
          <p:cNvSpPr/>
          <p:nvPr/>
        </p:nvSpPr>
        <p:spPr>
          <a:xfrm>
            <a:off x="6600736" y="4131362"/>
            <a:ext cx="1747263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EXPORTAÇÃO ABAIXO º16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5,8 Mt</a:t>
            </a:r>
            <a:r>
              <a:rPr lang="pt-BR" sz="140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a.a.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65B33897-ADA2-4409-B9AC-5D4024D0AB63}"/>
              </a:ext>
            </a:extLst>
          </p:cNvPr>
          <p:cNvSpPr/>
          <p:nvPr/>
        </p:nvSpPr>
        <p:spPr>
          <a:xfrm>
            <a:off x="4545702" y="3882054"/>
            <a:ext cx="1475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28,4% ou 37,2 M/t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B85B2AAE-CB2A-48CE-99B9-4B2617A05DB5}"/>
              </a:ext>
            </a:extLst>
          </p:cNvPr>
          <p:cNvSpPr/>
          <p:nvPr/>
        </p:nvSpPr>
        <p:spPr>
          <a:xfrm>
            <a:off x="6524193" y="3882054"/>
            <a:ext cx="1475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71,6% ou 93,6 M/t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DBF143B-65FE-4C4E-9EE3-D917CBE2DD1B}"/>
              </a:ext>
            </a:extLst>
          </p:cNvPr>
          <p:cNvSpPr txBox="1"/>
          <p:nvPr/>
        </p:nvSpPr>
        <p:spPr>
          <a:xfrm>
            <a:off x="21232" y="4906855"/>
            <a:ext cx="41387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Fonte: elaboração a partir de Secex, </a:t>
            </a:r>
            <a:r>
              <a:rPr lang="pt-BR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Anec</a:t>
            </a:r>
            <a:r>
              <a:rPr lang="pt-B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(2020) *M/t = milhões de toneladas.</a:t>
            </a:r>
          </a:p>
        </p:txBody>
      </p:sp>
    </p:spTree>
    <p:extLst>
      <p:ext uri="{BB962C8B-B14F-4D97-AF65-F5344CB8AC3E}">
        <p14:creationId xmlns:p14="http://schemas.microsoft.com/office/powerpoint/2010/main" val="282784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562CC16-048F-4B9E-9CC6-32099D43DAE2}"/>
              </a:ext>
            </a:extLst>
          </p:cNvPr>
          <p:cNvSpPr txBox="1">
            <a:spLocks/>
          </p:cNvSpPr>
          <p:nvPr/>
        </p:nvSpPr>
        <p:spPr>
          <a:xfrm>
            <a:off x="1155454" y="176679"/>
            <a:ext cx="7848872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3">
                    <a:lumMod val="50000"/>
                  </a:schemeClr>
                </a:solidFill>
                <a:latin typeface="Ubuntu" charset="0"/>
                <a:ea typeface="+mj-ea"/>
                <a:cs typeface="+mj-cs"/>
              </a:defRPr>
            </a:lvl1pPr>
          </a:lstStyle>
          <a:p>
            <a:r>
              <a:rPr lang="pt-BR" dirty="0"/>
              <a:t>Crescimento Anual (2009-2019) por Portos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02CC4A3-B9F4-4D9A-A267-70FC383733E8}"/>
              </a:ext>
            </a:extLst>
          </p:cNvPr>
          <p:cNvSpPr/>
          <p:nvPr/>
        </p:nvSpPr>
        <p:spPr>
          <a:xfrm>
            <a:off x="1163202" y="499559"/>
            <a:ext cx="7848872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Evolução da Exportação do Complexo Soja e Milho pelos Portos do Arco Norte (milhões de toneladas)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BF7752E-FD57-4986-9ABA-B08CBCE767C7}"/>
              </a:ext>
            </a:extLst>
          </p:cNvPr>
          <p:cNvSpPr txBox="1"/>
          <p:nvPr/>
        </p:nvSpPr>
        <p:spPr>
          <a:xfrm>
            <a:off x="2198520" y="4765616"/>
            <a:ext cx="33114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Fonte: elaboração a partir de Secex, </a:t>
            </a:r>
            <a:r>
              <a:rPr lang="pt-BR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Anec</a:t>
            </a:r>
            <a:r>
              <a:rPr lang="pt-B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(2020).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654E399D-9AF4-4F66-B672-6B4B83FF7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576037"/>
              </p:ext>
            </p:extLst>
          </p:nvPr>
        </p:nvGraphicFramePr>
        <p:xfrm>
          <a:off x="2198520" y="1325879"/>
          <a:ext cx="6481734" cy="3505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DD302B6D-ED75-4F5B-A430-214611E901C9}"/>
              </a:ext>
            </a:extLst>
          </p:cNvPr>
          <p:cNvSpPr/>
          <p:nvPr/>
        </p:nvSpPr>
        <p:spPr>
          <a:xfrm>
            <a:off x="5079387" y="3674616"/>
            <a:ext cx="360000" cy="36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CC8C573F-F9F3-416B-8F22-7A8FF053647F}"/>
              </a:ext>
            </a:extLst>
          </p:cNvPr>
          <p:cNvSpPr/>
          <p:nvPr/>
        </p:nvSpPr>
        <p:spPr>
          <a:xfrm>
            <a:off x="8320254" y="1691239"/>
            <a:ext cx="360000" cy="36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3F66ECC-F268-422A-9B03-3DDA66ADB782}"/>
              </a:ext>
            </a:extLst>
          </p:cNvPr>
          <p:cNvSpPr/>
          <p:nvPr/>
        </p:nvSpPr>
        <p:spPr>
          <a:xfrm>
            <a:off x="2796842" y="3327337"/>
            <a:ext cx="360000" cy="360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49308574-CC29-4C48-BC47-F17A99EFF45D}"/>
              </a:ext>
            </a:extLst>
          </p:cNvPr>
          <p:cNvSpPr/>
          <p:nvPr/>
        </p:nvSpPr>
        <p:spPr>
          <a:xfrm>
            <a:off x="8320254" y="1298542"/>
            <a:ext cx="360000" cy="360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F51F08C-D221-4CF3-9BB0-6B6C439BAF97}"/>
              </a:ext>
            </a:extLst>
          </p:cNvPr>
          <p:cNvSpPr/>
          <p:nvPr/>
        </p:nvSpPr>
        <p:spPr>
          <a:xfrm>
            <a:off x="5439387" y="1355686"/>
            <a:ext cx="1440664" cy="9848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Exportação </a:t>
            </a:r>
          </a:p>
          <a:p>
            <a:pPr algn="ctr"/>
            <a:r>
              <a:rPr lang="pt-B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Arco Norte  </a:t>
            </a:r>
          </a:p>
          <a:p>
            <a:pPr algn="ctr"/>
            <a:r>
              <a:rPr lang="pt-BR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(2009-2019)</a:t>
            </a:r>
          </a:p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+30,0 M/t</a:t>
            </a:r>
            <a:endParaRPr lang="pt-B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B72A9FD-6B9B-405B-B4F2-94D6F3D36AEF}"/>
              </a:ext>
            </a:extLst>
          </p:cNvPr>
          <p:cNvSpPr txBox="1"/>
          <p:nvPr/>
        </p:nvSpPr>
        <p:spPr>
          <a:xfrm>
            <a:off x="442695" y="1325879"/>
            <a:ext cx="142551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Produção Acima </a:t>
            </a:r>
          </a:p>
          <a:p>
            <a:pPr algn="ctr"/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Paralelo °16</a:t>
            </a:r>
          </a:p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131,6 M/t</a:t>
            </a:r>
          </a:p>
          <a:p>
            <a:pPr algn="ctr"/>
            <a:endParaRPr lang="pt-BR" sz="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t-BR" i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equivale</a:t>
            </a:r>
          </a:p>
          <a:p>
            <a:pPr algn="ctr"/>
            <a:endParaRPr lang="pt-BR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Exportação Brasil</a:t>
            </a:r>
          </a:p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131,1 M/t</a:t>
            </a:r>
          </a:p>
          <a:p>
            <a:pPr algn="ctr"/>
            <a:endParaRPr lang="pt-B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0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88CACDA-C1B4-45B8-A40F-18DA331288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057541"/>
              </p:ext>
            </p:extLst>
          </p:nvPr>
        </p:nvGraphicFramePr>
        <p:xfrm>
          <a:off x="1561172" y="1035090"/>
          <a:ext cx="7349396" cy="401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E9A850B-3AAF-AB41-9EA8-9139C16521AD}"/>
              </a:ext>
            </a:extLst>
          </p:cNvPr>
          <p:cNvSpPr txBox="1">
            <a:spLocks/>
          </p:cNvSpPr>
          <p:nvPr/>
        </p:nvSpPr>
        <p:spPr>
          <a:xfrm>
            <a:off x="1155454" y="176679"/>
            <a:ext cx="7848872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3">
                    <a:lumMod val="50000"/>
                  </a:schemeClr>
                </a:solidFill>
                <a:latin typeface="Ubuntu" charset="0"/>
                <a:ea typeface="+mj-ea"/>
                <a:cs typeface="+mj-cs"/>
              </a:defRPr>
            </a:lvl1pPr>
          </a:lstStyle>
          <a:p>
            <a:r>
              <a:rPr lang="pt-BR" dirty="0"/>
              <a:t>Crescimento Anual (2009-2019) por Portos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8AC55D1-9BB8-7544-B38C-37ABF21C9EA9}"/>
              </a:ext>
            </a:extLst>
          </p:cNvPr>
          <p:cNvSpPr/>
          <p:nvPr/>
        </p:nvSpPr>
        <p:spPr>
          <a:xfrm>
            <a:off x="1163202" y="499559"/>
            <a:ext cx="7848872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Evolução da Exportação do Complexo Soja e Milho pelos Portos do Sul e do Sudeste (milhões de toneladas)</a:t>
            </a:r>
          </a:p>
        </p:txBody>
      </p:sp>
      <p:sp>
        <p:nvSpPr>
          <p:cNvPr id="5" name="Elipse 22">
            <a:extLst>
              <a:ext uri="{FF2B5EF4-FFF2-40B4-BE49-F238E27FC236}">
                <a16:creationId xmlns:a16="http://schemas.microsoft.com/office/drawing/2014/main" id="{54E270E9-5BC4-514C-9DE7-26B270B50216}"/>
              </a:ext>
            </a:extLst>
          </p:cNvPr>
          <p:cNvSpPr/>
          <p:nvPr/>
        </p:nvSpPr>
        <p:spPr>
          <a:xfrm>
            <a:off x="8493642" y="1005905"/>
            <a:ext cx="433679" cy="43367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lipse 22">
            <a:extLst>
              <a:ext uri="{FF2B5EF4-FFF2-40B4-BE49-F238E27FC236}">
                <a16:creationId xmlns:a16="http://schemas.microsoft.com/office/drawing/2014/main" id="{C5B72294-F471-C64A-A7CE-42C4CB0B0298}"/>
              </a:ext>
            </a:extLst>
          </p:cNvPr>
          <p:cNvSpPr/>
          <p:nvPr/>
        </p:nvSpPr>
        <p:spPr>
          <a:xfrm>
            <a:off x="8476889" y="2296441"/>
            <a:ext cx="433679" cy="43367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22">
            <a:extLst>
              <a:ext uri="{FF2B5EF4-FFF2-40B4-BE49-F238E27FC236}">
                <a16:creationId xmlns:a16="http://schemas.microsoft.com/office/drawing/2014/main" id="{62B41F61-5170-2B44-950A-79EC68DF745D}"/>
              </a:ext>
            </a:extLst>
          </p:cNvPr>
          <p:cNvSpPr/>
          <p:nvPr/>
        </p:nvSpPr>
        <p:spPr>
          <a:xfrm>
            <a:off x="8493641" y="2800339"/>
            <a:ext cx="433679" cy="43367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58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7B6F153-2F68-4B4D-8AB7-3886A4332A2F}"/>
              </a:ext>
            </a:extLst>
          </p:cNvPr>
          <p:cNvSpPr txBox="1">
            <a:spLocks/>
          </p:cNvSpPr>
          <p:nvPr/>
        </p:nvSpPr>
        <p:spPr>
          <a:xfrm>
            <a:off x="1135826" y="316909"/>
            <a:ext cx="744347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Ubuntu" charset="0"/>
              </a:rPr>
              <a:t>Infraestrutura e Logística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F68F690-CB41-4668-9BFD-47BECE936BCE}"/>
              </a:ext>
            </a:extLst>
          </p:cNvPr>
          <p:cNvSpPr txBox="1">
            <a:spLocks/>
          </p:cNvSpPr>
          <p:nvPr/>
        </p:nvSpPr>
        <p:spPr>
          <a:xfrm>
            <a:off x="1135825" y="633786"/>
            <a:ext cx="7443474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Matriz de Transportes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35E8D71A-6D6C-F34E-BEBB-D71CB1610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25" t="67245" r="35649"/>
          <a:stretch/>
        </p:blipFill>
        <p:spPr>
          <a:xfrm>
            <a:off x="6182413" y="3442175"/>
            <a:ext cx="1834040" cy="1292665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6D6DF4B9-2ECF-2646-B4AA-74C9DACFD9E7}"/>
              </a:ext>
            </a:extLst>
          </p:cNvPr>
          <p:cNvGrpSpPr/>
          <p:nvPr/>
        </p:nvGrpSpPr>
        <p:grpSpPr>
          <a:xfrm>
            <a:off x="3491880" y="1534500"/>
            <a:ext cx="4355694" cy="2002526"/>
            <a:chOff x="3923928" y="2456244"/>
            <a:chExt cx="4572000" cy="2268900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6AF531DA-F0AF-9C41-97EF-9F38F649C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8300" t="18378" b="24481"/>
            <a:stretch/>
          </p:blipFill>
          <p:spPr>
            <a:xfrm>
              <a:off x="5148064" y="2456244"/>
              <a:ext cx="3347864" cy="2124883"/>
            </a:xfrm>
            <a:prstGeom prst="rect">
              <a:avLst/>
            </a:prstGeom>
          </p:spPr>
        </p:pic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B52BE3DA-AD5B-5948-97D9-AC65B9C47FB5}"/>
                </a:ext>
              </a:extLst>
            </p:cNvPr>
            <p:cNvSpPr/>
            <p:nvPr/>
          </p:nvSpPr>
          <p:spPr>
            <a:xfrm>
              <a:off x="3923928" y="4221088"/>
              <a:ext cx="122413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</p:grpSp>
      <p:sp>
        <p:nvSpPr>
          <p:cNvPr id="26" name="Retângulo 25">
            <a:extLst>
              <a:ext uri="{FF2B5EF4-FFF2-40B4-BE49-F238E27FC236}">
                <a16:creationId xmlns:a16="http://schemas.microsoft.com/office/drawing/2014/main" id="{113336F4-BCF8-C64A-B1F8-1576EA4DB643}"/>
              </a:ext>
            </a:extLst>
          </p:cNvPr>
          <p:cNvSpPr/>
          <p:nvPr/>
        </p:nvSpPr>
        <p:spPr>
          <a:xfrm>
            <a:off x="1449903" y="4616853"/>
            <a:ext cx="151122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sz="1050" dirty="0">
                <a:latin typeface="Calibri" pitchFamily="34" charset="0"/>
              </a:rPr>
              <a:t>Fonte: EPL, 2018.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672E47A8-BFEA-004E-997F-5FC3FC82ABC1}"/>
              </a:ext>
            </a:extLst>
          </p:cNvPr>
          <p:cNvGrpSpPr/>
          <p:nvPr/>
        </p:nvGrpSpPr>
        <p:grpSpPr>
          <a:xfrm>
            <a:off x="1304178" y="1608343"/>
            <a:ext cx="4097230" cy="2002707"/>
            <a:chOff x="467544" y="2457174"/>
            <a:chExt cx="4488476" cy="2268177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D67E4FDC-8675-FA4E-B115-785272015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03" r="55444" b="24481"/>
            <a:stretch/>
          </p:blipFill>
          <p:spPr>
            <a:xfrm>
              <a:off x="467544" y="2457174"/>
              <a:ext cx="3577152" cy="2123954"/>
            </a:xfrm>
            <a:prstGeom prst="rect">
              <a:avLst/>
            </a:prstGeom>
          </p:spPr>
        </p:pic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93091230-9F94-9B4E-BB26-19CE0104C767}"/>
                </a:ext>
              </a:extLst>
            </p:cNvPr>
            <p:cNvSpPr/>
            <p:nvPr/>
          </p:nvSpPr>
          <p:spPr>
            <a:xfrm>
              <a:off x="3731884" y="4221295"/>
              <a:ext cx="122413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0" name="Retângulo 29">
            <a:extLst>
              <a:ext uri="{FF2B5EF4-FFF2-40B4-BE49-F238E27FC236}">
                <a16:creationId xmlns:a16="http://schemas.microsoft.com/office/drawing/2014/main" id="{D31DCE04-A8AF-5B49-A95A-00B31CF74196}"/>
              </a:ext>
            </a:extLst>
          </p:cNvPr>
          <p:cNvSpPr/>
          <p:nvPr/>
        </p:nvSpPr>
        <p:spPr>
          <a:xfrm>
            <a:off x="5644978" y="1308131"/>
            <a:ext cx="126188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>
                <a:latin typeface="Arial" panose="020B0604020202020204" pitchFamily="34" charset="0"/>
                <a:ea typeface="Calibri" panose="020F0502020204030204" pitchFamily="34" charset="0"/>
              </a:rPr>
              <a:t>Cenário 2025</a:t>
            </a:r>
            <a:endParaRPr lang="pt-BR" sz="1350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D873A034-5280-0049-A04C-65C7B6B34EE4}"/>
              </a:ext>
            </a:extLst>
          </p:cNvPr>
          <p:cNvSpPr/>
          <p:nvPr/>
        </p:nvSpPr>
        <p:spPr>
          <a:xfrm>
            <a:off x="2253072" y="1204257"/>
            <a:ext cx="162743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350" b="1" dirty="0">
                <a:latin typeface="Arial" panose="020B0604020202020204" pitchFamily="34" charset="0"/>
                <a:ea typeface="Calibri" panose="020F0502020204030204" pitchFamily="34" charset="0"/>
              </a:rPr>
              <a:t>Matriz Transporte</a:t>
            </a:r>
          </a:p>
          <a:p>
            <a:pPr algn="ctr"/>
            <a:r>
              <a:rPr lang="pt-BR" sz="1350" b="1" dirty="0">
                <a:latin typeface="Arial" panose="020B0604020202020204" pitchFamily="34" charset="0"/>
              </a:rPr>
              <a:t>2018</a:t>
            </a:r>
            <a:endParaRPr lang="pt-BR" sz="1350" dirty="0"/>
          </a:p>
        </p:txBody>
      </p:sp>
      <p:sp>
        <p:nvSpPr>
          <p:cNvPr id="32" name="Seta: para a Direita 12">
            <a:extLst>
              <a:ext uri="{FF2B5EF4-FFF2-40B4-BE49-F238E27FC236}">
                <a16:creationId xmlns:a16="http://schemas.microsoft.com/office/drawing/2014/main" id="{37312302-0F5A-EC4A-8EE2-D993C89AB0E0}"/>
              </a:ext>
            </a:extLst>
          </p:cNvPr>
          <p:cNvSpPr/>
          <p:nvPr/>
        </p:nvSpPr>
        <p:spPr>
          <a:xfrm rot="16200000">
            <a:off x="2862178" y="3267734"/>
            <a:ext cx="445061" cy="756084"/>
          </a:xfrm>
          <a:prstGeom prst="rightArrow">
            <a:avLst>
              <a:gd name="adj1" fmla="val 50000"/>
              <a:gd name="adj2" fmla="val 5992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399256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7B6F153-2F68-4B4D-8AB7-3886A4332A2F}"/>
              </a:ext>
            </a:extLst>
          </p:cNvPr>
          <p:cNvSpPr txBox="1">
            <a:spLocks/>
          </p:cNvSpPr>
          <p:nvPr/>
        </p:nvSpPr>
        <p:spPr>
          <a:xfrm>
            <a:off x="1135826" y="316909"/>
            <a:ext cx="744347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Ubuntu" charset="0"/>
              </a:rPr>
              <a:t>Infraestrutura e Logística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F68F690-CB41-4668-9BFD-47BECE936BCE}"/>
              </a:ext>
            </a:extLst>
          </p:cNvPr>
          <p:cNvSpPr txBox="1">
            <a:spLocks/>
          </p:cNvSpPr>
          <p:nvPr/>
        </p:nvSpPr>
        <p:spPr>
          <a:xfrm>
            <a:off x="1135825" y="633786"/>
            <a:ext cx="7443474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Custos da Lavoura ao Porto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90CE415-FB91-EE4A-BC50-0178B14310F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31640" y="2316541"/>
          <a:ext cx="5527540" cy="251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Imagem 15">
            <a:extLst>
              <a:ext uri="{FF2B5EF4-FFF2-40B4-BE49-F238E27FC236}">
                <a16:creationId xmlns:a16="http://schemas.microsoft.com/office/drawing/2014/main" id="{D1898F98-1080-0440-96B6-523C3588C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926" y="1221600"/>
            <a:ext cx="2080762" cy="132048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565A182-F553-4F4C-B956-481DE4C45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180" y="1630993"/>
            <a:ext cx="1088692" cy="304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1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7B6F153-2F68-4B4D-8AB7-3886A4332A2F}"/>
              </a:ext>
            </a:extLst>
          </p:cNvPr>
          <p:cNvSpPr txBox="1">
            <a:spLocks/>
          </p:cNvSpPr>
          <p:nvPr/>
        </p:nvSpPr>
        <p:spPr>
          <a:xfrm>
            <a:off x="1135826" y="316909"/>
            <a:ext cx="744347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Ubuntu" charset="0"/>
              </a:rPr>
              <a:t>Infraestrutura e Logística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F68F690-CB41-4668-9BFD-47BECE936BCE}"/>
              </a:ext>
            </a:extLst>
          </p:cNvPr>
          <p:cNvSpPr txBox="1">
            <a:spLocks/>
          </p:cNvSpPr>
          <p:nvPr/>
        </p:nvSpPr>
        <p:spPr>
          <a:xfrm>
            <a:off x="1135825" y="633786"/>
            <a:ext cx="7443474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Rodovias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A421DAA-7FF2-8645-8580-03BCDD585A59}"/>
              </a:ext>
            </a:extLst>
          </p:cNvPr>
          <p:cNvSpPr txBox="1"/>
          <p:nvPr/>
        </p:nvSpPr>
        <p:spPr>
          <a:xfrm rot="16200000">
            <a:off x="-218706" y="2938250"/>
            <a:ext cx="96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A02C39"/>
                </a:solidFill>
              </a:rPr>
              <a:t>60,8%</a:t>
            </a:r>
          </a:p>
        </p:txBody>
      </p:sp>
      <p:sp>
        <p:nvSpPr>
          <p:cNvPr id="21" name="Chave Esquerda 20">
            <a:extLst>
              <a:ext uri="{FF2B5EF4-FFF2-40B4-BE49-F238E27FC236}">
                <a16:creationId xmlns:a16="http://schemas.microsoft.com/office/drawing/2014/main" id="{164BAE89-F951-B442-A7D6-5CDFCF2B3666}"/>
              </a:ext>
            </a:extLst>
          </p:cNvPr>
          <p:cNvSpPr/>
          <p:nvPr/>
        </p:nvSpPr>
        <p:spPr>
          <a:xfrm>
            <a:off x="438443" y="2479232"/>
            <a:ext cx="199110" cy="1488366"/>
          </a:xfrm>
          <a:prstGeom prst="leftBrace">
            <a:avLst>
              <a:gd name="adj1" fmla="val 0"/>
              <a:gd name="adj2" fmla="val 515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rgbClr val="A02C39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96B6B93-9756-6749-8E77-8CADF43D8123}"/>
              </a:ext>
            </a:extLst>
          </p:cNvPr>
          <p:cNvSpPr/>
          <p:nvPr/>
        </p:nvSpPr>
        <p:spPr>
          <a:xfrm>
            <a:off x="647096" y="1333406"/>
            <a:ext cx="2651151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BRASIL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294C59D-0178-D24A-806D-209385979815}"/>
              </a:ext>
            </a:extLst>
          </p:cNvPr>
          <p:cNvSpPr/>
          <p:nvPr/>
        </p:nvSpPr>
        <p:spPr>
          <a:xfrm>
            <a:off x="7944" y="4887813"/>
            <a:ext cx="2880996" cy="23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solidFill>
                  <a:schemeClr val="tx1"/>
                </a:solidFill>
              </a:rPr>
              <a:t>Fonte: Pesquisa Rodoviária CNT (2019)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3CDFB15B-8AA3-EA47-9A4D-C11DB88F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96" y="2047245"/>
            <a:ext cx="3901806" cy="2352341"/>
          </a:xfrm>
          <a:prstGeom prst="rect">
            <a:avLst/>
          </a:prstGeom>
        </p:spPr>
      </p:pic>
      <p:pic>
        <p:nvPicPr>
          <p:cNvPr id="27" name="Picture 2" descr="Mais de 3 mil carretas atoladas na BR-163 - Compre Rural">
            <a:extLst>
              <a:ext uri="{FF2B5EF4-FFF2-40B4-BE49-F238E27FC236}">
                <a16:creationId xmlns:a16="http://schemas.microsoft.com/office/drawing/2014/main" id="{7300D63C-8CC6-FC41-88D1-BC3D3243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45" y="1333406"/>
            <a:ext cx="4293096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7B6F153-2F68-4B4D-8AB7-3886A4332A2F}"/>
              </a:ext>
            </a:extLst>
          </p:cNvPr>
          <p:cNvSpPr txBox="1">
            <a:spLocks/>
          </p:cNvSpPr>
          <p:nvPr/>
        </p:nvSpPr>
        <p:spPr>
          <a:xfrm>
            <a:off x="1135826" y="316909"/>
            <a:ext cx="744347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Ubuntu" charset="0"/>
              </a:rPr>
              <a:t>Infraestrutura e Logística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F68F690-CB41-4668-9BFD-47BECE936BCE}"/>
              </a:ext>
            </a:extLst>
          </p:cNvPr>
          <p:cNvSpPr txBox="1">
            <a:spLocks/>
          </p:cNvSpPr>
          <p:nvPr/>
        </p:nvSpPr>
        <p:spPr>
          <a:xfrm>
            <a:off x="1135825" y="633786"/>
            <a:ext cx="7443474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Rodovias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B1DD012-4DD7-8945-BCFC-B2A850A8B9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500262"/>
              </p:ext>
            </p:extLst>
          </p:nvPr>
        </p:nvGraphicFramePr>
        <p:xfrm>
          <a:off x="309227" y="1468826"/>
          <a:ext cx="4077072" cy="227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933F2D0B-956B-C340-9CF4-4325709294DB}"/>
              </a:ext>
            </a:extLst>
          </p:cNvPr>
          <p:cNvSpPr txBox="1"/>
          <p:nvPr/>
        </p:nvSpPr>
        <p:spPr>
          <a:xfrm>
            <a:off x="1661806" y="2633748"/>
            <a:ext cx="13719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>
                <a:solidFill>
                  <a:schemeClr val="bg1"/>
                </a:solidFill>
              </a:rPr>
              <a:t>Minério de Ferro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29195EB-02CE-4049-BAB3-7FB0E3B9DBA9}"/>
              </a:ext>
            </a:extLst>
          </p:cNvPr>
          <p:cNvSpPr txBox="1"/>
          <p:nvPr/>
        </p:nvSpPr>
        <p:spPr>
          <a:xfrm>
            <a:off x="1791072" y="2029104"/>
            <a:ext cx="5152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>
                <a:solidFill>
                  <a:schemeClr val="bg1"/>
                </a:solidFill>
              </a:rPr>
              <a:t>Agro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6B00E83-E4F4-6C43-996D-0E122AA6D3B2}"/>
              </a:ext>
            </a:extLst>
          </p:cNvPr>
          <p:cNvSpPr txBox="1"/>
          <p:nvPr/>
        </p:nvSpPr>
        <p:spPr>
          <a:xfrm>
            <a:off x="417240" y="1873627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/>
              <a:t>Soja (43%)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829AF4E-6F05-B440-9F32-DC626C83C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" b="45800"/>
          <a:stretch/>
        </p:blipFill>
        <p:spPr bwMode="auto">
          <a:xfrm>
            <a:off x="4051610" y="1164264"/>
            <a:ext cx="4783163" cy="25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09FF792-FB83-C941-95C2-20068BC24701}"/>
              </a:ext>
            </a:extLst>
          </p:cNvPr>
          <p:cNvSpPr txBox="1"/>
          <p:nvPr/>
        </p:nvSpPr>
        <p:spPr>
          <a:xfrm>
            <a:off x="4051610" y="3864791"/>
            <a:ext cx="4033412" cy="30008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pt-BR" sz="1350" dirty="0"/>
              <a:t>Em 2019 somam-se 29.000 km, porém 1/3 desativadas</a:t>
            </a:r>
          </a:p>
        </p:txBody>
      </p:sp>
    </p:spTree>
    <p:extLst>
      <p:ext uri="{BB962C8B-B14F-4D97-AF65-F5344CB8AC3E}">
        <p14:creationId xmlns:p14="http://schemas.microsoft.com/office/powerpoint/2010/main" val="64758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P:\Comunicacao\_SUPERINTENDENCIA_COMUNICAÇÃO_MARKETING\DOCUMENTOS\5 . LOGOS\__  Logos Sistema CNA 2019\2. CNA-Senar\Preferencial\RGB\CNA Conjunta_Logo_Preferencial_RGB.png">
            <a:extLst>
              <a:ext uri="{FF2B5EF4-FFF2-40B4-BE49-F238E27FC236}">
                <a16:creationId xmlns:a16="http://schemas.microsoft.com/office/drawing/2014/main" id="{0481CF1C-C5B9-453F-902B-7C8429B7D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36703" r="53009" b="39805"/>
          <a:stretch/>
        </p:blipFill>
        <p:spPr bwMode="auto">
          <a:xfrm>
            <a:off x="319199" y="228885"/>
            <a:ext cx="803749" cy="80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ítulo 1">
            <a:extLst>
              <a:ext uri="{FF2B5EF4-FFF2-40B4-BE49-F238E27FC236}">
                <a16:creationId xmlns:a16="http://schemas.microsoft.com/office/drawing/2014/main" id="{29C380DA-BEE4-483A-8F06-51D5DB3F7C89}"/>
              </a:ext>
            </a:extLst>
          </p:cNvPr>
          <p:cNvSpPr txBox="1">
            <a:spLocks/>
          </p:cNvSpPr>
          <p:nvPr/>
        </p:nvSpPr>
        <p:spPr>
          <a:xfrm>
            <a:off x="1122948" y="281158"/>
            <a:ext cx="4915011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Ubuntu" charset="0"/>
              </a:rPr>
              <a:t>Logística para a Agropecuária </a:t>
            </a:r>
          </a:p>
          <a:p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Rios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55D9DCD-9226-124C-BFD1-1E18C3901494}"/>
              </a:ext>
            </a:extLst>
          </p:cNvPr>
          <p:cNvGrpSpPr/>
          <p:nvPr/>
        </p:nvGrpSpPr>
        <p:grpSpPr>
          <a:xfrm>
            <a:off x="535022" y="1031475"/>
            <a:ext cx="5597370" cy="4024632"/>
            <a:chOff x="459885" y="845573"/>
            <a:chExt cx="8071684" cy="5896516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C9DA0343-6094-D741-8185-CD341564AC65}"/>
                </a:ext>
              </a:extLst>
            </p:cNvPr>
            <p:cNvGrpSpPr/>
            <p:nvPr/>
          </p:nvGrpSpPr>
          <p:grpSpPr>
            <a:xfrm>
              <a:off x="459885" y="845573"/>
              <a:ext cx="8071684" cy="5896516"/>
              <a:chOff x="223911" y="845575"/>
              <a:chExt cx="8071684" cy="5896516"/>
            </a:xfrm>
          </p:grpSpPr>
          <p:pic>
            <p:nvPicPr>
              <p:cNvPr id="32" name="Imagem 31">
                <a:extLst>
                  <a:ext uri="{FF2B5EF4-FFF2-40B4-BE49-F238E27FC236}">
                    <a16:creationId xmlns:a16="http://schemas.microsoft.com/office/drawing/2014/main" id="{C9D223FA-7413-984E-89B4-8B68104F7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-723900" y="1793386"/>
                <a:ext cx="5892800" cy="3997177"/>
              </a:xfrm>
              <a:prstGeom prst="rect">
                <a:avLst/>
              </a:prstGeom>
            </p:spPr>
          </p:pic>
          <p:pic>
            <p:nvPicPr>
              <p:cNvPr id="33" name="Imagem 32">
                <a:extLst>
                  <a:ext uri="{FF2B5EF4-FFF2-40B4-BE49-F238E27FC236}">
                    <a16:creationId xmlns:a16="http://schemas.microsoft.com/office/drawing/2014/main" id="{07609896-AB63-E74A-8042-F17002D351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314807" y="1761304"/>
                <a:ext cx="5857575" cy="4104000"/>
              </a:xfrm>
              <a:prstGeom prst="rect">
                <a:avLst/>
              </a:prstGeom>
            </p:spPr>
          </p:pic>
        </p:grp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EAA23C10-82AF-7446-A99E-1456FDBE4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0473" y="1573161"/>
              <a:ext cx="467032" cy="525850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5D7BBC40-5E42-3E48-97B1-665AFF4D1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1129" y="1374405"/>
              <a:ext cx="909455" cy="626723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FCAC79CF-0242-814F-B852-BFCC358BA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3767" y="1751265"/>
              <a:ext cx="342263" cy="190146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48587C15-3B29-ED41-BFC9-BA5CB1FA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6805" y="1392877"/>
              <a:ext cx="903725" cy="467528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2FB4A471-CDCE-FC4F-A8D6-73C1206E9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1715" y="1808625"/>
              <a:ext cx="914400" cy="508000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DC64678E-B531-EF47-A79F-81EA36154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1279" y="1815505"/>
              <a:ext cx="572655" cy="318142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68249EAE-C65E-B64C-BC50-1FEDFD8FB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65236" y="1866254"/>
              <a:ext cx="891827" cy="465514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EBEC62BA-8680-334D-8B20-74E704938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8628" y="1771681"/>
              <a:ext cx="254721" cy="50800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5005660C-391F-E14F-822B-95CE68BE3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1534" y="1234029"/>
              <a:ext cx="171594" cy="400273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77CF024D-396E-9441-82AC-CE5E34E1C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19395" y="1735364"/>
              <a:ext cx="745259" cy="580420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FA33263C-2B4E-464F-90F1-70C7104BE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6568" y="1468698"/>
              <a:ext cx="561083" cy="274740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C823F24-8A74-8640-B061-4DE776E63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40377" y="1274697"/>
              <a:ext cx="482479" cy="585708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DC79F5A6-CE3E-0744-AB20-0442B4D0E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24633" y="2096385"/>
              <a:ext cx="678466" cy="183295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A31ACBF3-A2D4-A942-816C-0CD4BA2A8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06479" y="1251554"/>
              <a:ext cx="777081" cy="331932"/>
            </a:xfrm>
            <a:prstGeom prst="rect">
              <a:avLst/>
            </a:prstGeom>
          </p:spPr>
        </p:pic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3A7D220-2701-8E46-BA16-9F79679F7254}"/>
              </a:ext>
            </a:extLst>
          </p:cNvPr>
          <p:cNvSpPr txBox="1"/>
          <p:nvPr/>
        </p:nvSpPr>
        <p:spPr>
          <a:xfrm>
            <a:off x="6323993" y="1031475"/>
            <a:ext cx="1648815" cy="567848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defRPr sz="2400" b="1">
                <a:solidFill>
                  <a:schemeClr val="accent3">
                    <a:lumMod val="50000"/>
                  </a:schemeClr>
                </a:solidFill>
                <a:latin typeface="Ubuntu" charset="0"/>
                <a:ea typeface="+mj-ea"/>
                <a:cs typeface="+mj-cs"/>
              </a:defRPr>
            </a:lvl1pPr>
          </a:lstStyle>
          <a:p>
            <a:r>
              <a:rPr lang="pt-BR" sz="1800" dirty="0"/>
              <a:t>Rios ou  Hidrovias?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635ACF0-C15C-5A49-BA76-311D5155E224}"/>
              </a:ext>
            </a:extLst>
          </p:cNvPr>
          <p:cNvSpPr txBox="1"/>
          <p:nvPr/>
        </p:nvSpPr>
        <p:spPr>
          <a:xfrm>
            <a:off x="6323993" y="1686650"/>
            <a:ext cx="2198383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600" b="1" dirty="0"/>
              <a:t>13 mil km </a:t>
            </a:r>
            <a:r>
              <a:rPr lang="pt-BR" sz="1600" dirty="0"/>
              <a:t>(poderiam ser 42,8 mil km)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600" dirty="0"/>
              <a:t>10% da matriz de transportes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600" dirty="0"/>
              <a:t>Necessidade de obras de </a:t>
            </a:r>
            <a:r>
              <a:rPr lang="pt-BR" sz="1600" b="1" dirty="0"/>
              <a:t>derrocamento, dragagem e sinalização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16227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3112</TotalTime>
  <Words>1270</Words>
  <Application>Microsoft Macintosh PowerPoint</Application>
  <PresentationFormat>Apresentação na tela (16:9)</PresentationFormat>
  <Paragraphs>229</Paragraphs>
  <Slides>18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9" baseType="lpstr">
      <vt:lpstr>Yu Mincho Light</vt:lpstr>
      <vt:lpstr>Arial</vt:lpstr>
      <vt:lpstr>Arial Narrow</vt:lpstr>
      <vt:lpstr>Bodoni MT</vt:lpstr>
      <vt:lpstr>Calibri</vt:lpstr>
      <vt:lpstr>Calibri Light</vt:lpstr>
      <vt:lpstr>Open Sans</vt:lpstr>
      <vt:lpstr>Source Serif Pro</vt:lpstr>
      <vt:lpstr>Ubuntu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Elis CNA/Unb</cp:lastModifiedBy>
  <cp:revision>205</cp:revision>
  <cp:lastPrinted>2020-05-25T19:24:11Z</cp:lastPrinted>
  <dcterms:created xsi:type="dcterms:W3CDTF">2019-02-08T16:24:20Z</dcterms:created>
  <dcterms:modified xsi:type="dcterms:W3CDTF">2020-06-29T19:51:00Z</dcterms:modified>
</cp:coreProperties>
</file>