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6" r:id="rId4"/>
    <p:sldId id="267" r:id="rId5"/>
    <p:sldId id="281" r:id="rId6"/>
    <p:sldId id="282" r:id="rId7"/>
    <p:sldId id="283" r:id="rId8"/>
    <p:sldId id="286" r:id="rId9"/>
    <p:sldId id="288" r:id="rId10"/>
    <p:sldId id="290" r:id="rId11"/>
    <p:sldId id="292" r:id="rId12"/>
    <p:sldId id="293" r:id="rId13"/>
    <p:sldId id="295" r:id="rId14"/>
    <p:sldId id="297" r:id="rId15"/>
    <p:sldId id="298" r:id="rId16"/>
    <p:sldId id="300" r:id="rId17"/>
    <p:sldId id="301" r:id="rId18"/>
    <p:sldId id="303" r:id="rId19"/>
    <p:sldId id="305" r:id="rId20"/>
    <p:sldId id="314" r:id="rId21"/>
    <p:sldId id="315" r:id="rId22"/>
    <p:sldId id="309" r:id="rId23"/>
    <p:sldId id="311" r:id="rId24"/>
    <p:sldId id="310" r:id="rId25"/>
    <p:sldId id="312" r:id="rId26"/>
    <p:sldId id="313" r:id="rId27"/>
    <p:sldId id="316" r:id="rId28"/>
    <p:sldId id="317" r:id="rId29"/>
    <p:sldId id="31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3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6778EE"/>
    <a:srgbClr val="37BB89"/>
    <a:srgbClr val="FFEA64"/>
    <a:srgbClr val="D8E1E9"/>
    <a:srgbClr val="C4E4D7"/>
    <a:srgbClr val="EDF2F7"/>
    <a:srgbClr val="F0F5F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96" y="3690"/>
      </p:cViewPr>
      <p:guideLst>
        <p:guide orient="horz" pos="346"/>
        <p:guide pos="33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12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2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7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65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6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59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53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30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9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1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91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5C5E-C88C-42C3-BD00-2135E8CF68CD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75A2-4026-44CB-8459-F189946055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88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298111" y="-2"/>
            <a:ext cx="10939043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316938" y="1663163"/>
            <a:ext cx="109202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Reabertura</a:t>
            </a:r>
          </a:p>
          <a:p>
            <a:pPr algn="ctr"/>
            <a:r>
              <a:rPr lang="pt-BR" sz="4000" b="1" dirty="0">
                <a:solidFill>
                  <a:srgbClr val="6778EE"/>
                </a:solidFill>
              </a:rPr>
              <a:t>PROGRAMA DE RETOMADA FISCAL </a:t>
            </a:r>
          </a:p>
        </p:txBody>
      </p:sp>
      <p:cxnSp>
        <p:nvCxnSpPr>
          <p:cNvPr id="28" name="Conector reto 27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V="1">
            <a:off x="3111254" y="4741696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/>
          <p:cNvGrpSpPr/>
          <p:nvPr/>
        </p:nvGrpSpPr>
        <p:grpSpPr>
          <a:xfrm>
            <a:off x="5160119" y="4985313"/>
            <a:ext cx="5653383" cy="2049248"/>
            <a:chOff x="4155079" y="4985313"/>
            <a:chExt cx="5653383" cy="2049248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pic>
        <p:nvPicPr>
          <p:cNvPr id="58" name="Imagem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" t="50557" r="64694" b="32220"/>
          <a:stretch/>
        </p:blipFill>
        <p:spPr>
          <a:xfrm>
            <a:off x="6067425" y="2962275"/>
            <a:ext cx="1447800" cy="88832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2877967" y="3780745"/>
            <a:ext cx="779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DIFERENCIADAS PARA REGULARIZAÇÃO DE DÉBITOS </a:t>
            </a:r>
          </a:p>
          <a:p>
            <a:pPr algn="ctr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INSCRITOS EM DÍVIDA ATIVA DA UNIÃO ATÉ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NOVEMBRO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2021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FFEA64"/>
          </a:solidFill>
        </p:grpSpPr>
        <p:sp>
          <p:nvSpPr>
            <p:cNvPr id="26" name="Retângulo 25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88" y="5981084"/>
            <a:ext cx="1877607" cy="23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7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8647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45874" y="2586446"/>
            <a:ext cx="66098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Entrada de 1% em 3 parcelas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(0,334% por mês). Havendo histórico de parcelamento em pelo menos uma inscrição da conta, a entrada é de 2%.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Parcelamento do restante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até 81 ou 142 meses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contribuições previdenciárias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até 57 meses).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EXTRAORDINÁRIA </a:t>
            </a:r>
          </a:p>
        </p:txBody>
      </p:sp>
    </p:spTree>
    <p:extLst>
      <p:ext uri="{BB962C8B-B14F-4D97-AF65-F5344CB8AC3E}">
        <p14:creationId xmlns:p14="http://schemas.microsoft.com/office/powerpoint/2010/main" val="3698103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Excepcional – Geral  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296788" y="4145458"/>
            <a:ext cx="1089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14.402/2020</a:t>
            </a:r>
          </a:p>
        </p:txBody>
      </p:sp>
    </p:spTree>
    <p:extLst>
      <p:ext uri="{BB962C8B-B14F-4D97-AF65-F5344CB8AC3E}">
        <p14:creationId xmlns:p14="http://schemas.microsoft.com/office/powerpoint/2010/main" val="275786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5428" y="1820792"/>
            <a:ext cx="7289076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DEPENDE DA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CAPACIDADE DE PAGAMENTO OU 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 DESCONTO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ATÉ 150 MILHÕES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MESMO PARA OS DEVEDORES COM VALOR CONSOLIDADO SUPERIOR;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DEPENDE DO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PREENCHIMENTO DO FORMULÁRIO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DESCONTO CONSIDERA </a:t>
            </a: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CAPAG DO DW + FATOR REDUTOR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Todas as pessoas físicas e jurídicas;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Todas as inscrições, </a:t>
            </a:r>
            <a:r>
              <a:rPr lang="pt-B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exceto</a:t>
            </a: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multa criminal e SIMPLES NACIONAL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Inscrições em cobrança, com exigibilidade suspensa por decisão judicial ou garantidas;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- GERAL </a:t>
            </a:r>
          </a:p>
        </p:txBody>
      </p:sp>
    </p:spTree>
    <p:extLst>
      <p:ext uri="{BB962C8B-B14F-4D97-AF65-F5344CB8AC3E}">
        <p14:creationId xmlns:p14="http://schemas.microsoft.com/office/powerpoint/2010/main" val="208891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19303" y="2465706"/>
            <a:ext cx="7289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Entrada de 4% em 12 parcelas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(0,334% por mês). Não tem entrada em dobro em caso de parcelamento anterior;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Descontos de até 50% ou 70% do valor consolidado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(pode chegar a 100% de juros, multas e encargos);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Parcelamento do restante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até 72 ou 133 meses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(contribuições previdenciárias em até 48 meses).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- GERAL </a:t>
            </a:r>
          </a:p>
        </p:txBody>
      </p:sp>
    </p:spTree>
    <p:extLst>
      <p:ext uri="{BB962C8B-B14F-4D97-AF65-F5344CB8AC3E}">
        <p14:creationId xmlns:p14="http://schemas.microsoft.com/office/powerpoint/2010/main" val="184089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Excepcional – Simples Nacional  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296788" y="4145458"/>
            <a:ext cx="1089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18.731/2020</a:t>
            </a:r>
          </a:p>
        </p:txBody>
      </p:sp>
    </p:spTree>
    <p:extLst>
      <p:ext uri="{BB962C8B-B14F-4D97-AF65-F5344CB8AC3E}">
        <p14:creationId xmlns:p14="http://schemas.microsoft.com/office/powerpoint/2010/main" val="169753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5429" y="1888863"/>
            <a:ext cx="72890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DEPENDE DA </a:t>
            </a:r>
            <a:r>
              <a:rPr lang="pt-BR" b="1" dirty="0"/>
              <a:t>CAPACIDADE DE PAGAMENTO OU </a:t>
            </a:r>
            <a:r>
              <a:rPr lang="pt-BR" b="1" i="1" dirty="0"/>
              <a:t>RATING</a:t>
            </a:r>
            <a:r>
              <a:rPr lang="pt-BR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COM DESCONTO;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SEM</a:t>
            </a:r>
            <a:r>
              <a:rPr lang="pt-BR" dirty="0"/>
              <a:t> LIMITE DE VALOR;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DEPENDE DO </a:t>
            </a:r>
            <a:r>
              <a:rPr lang="pt-BR" b="1" dirty="0"/>
              <a:t>PREENCHIMENTO DO FORMULÁRIO</a:t>
            </a:r>
            <a:r>
              <a:rPr lang="pt-BR" dirty="0"/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DESCONTO CONSIDERA CAPAG DO DW + FATOR REDUTOR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Inscrições do SIMPLES NACIONAL </a:t>
            </a:r>
            <a:r>
              <a:rPr lang="pt-BR" dirty="0"/>
              <a:t>(Código de receita 1507, 3134, 3140, 3157, 3163, 3186, 3192);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Inscrições em cobrança, com exigibilidade suspensa por decisão judicial ou garantidas;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– SIMPLES NACIONAL </a:t>
            </a:r>
          </a:p>
        </p:txBody>
      </p:sp>
    </p:spTree>
    <p:extLst>
      <p:ext uri="{BB962C8B-B14F-4D97-AF65-F5344CB8AC3E}">
        <p14:creationId xmlns:p14="http://schemas.microsoft.com/office/powerpoint/2010/main" val="3987961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32366" y="2376779"/>
            <a:ext cx="72890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Entrada de 4% em 12 parcelas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(0,334% por mês). Não tem entrada em dobro em caso de parcelamento anterior;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Descontos de até 50% ou 70% do valor consolidado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(pode chegar a 100% de juros, multas e encargos);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Parcelamento do restante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até 72 ou 133 meses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(contribuições previdenciárias em até 48 meses).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– SIMPLES NACIONAL </a:t>
            </a:r>
          </a:p>
        </p:txBody>
      </p:sp>
    </p:spTree>
    <p:extLst>
      <p:ext uri="{BB962C8B-B14F-4D97-AF65-F5344CB8AC3E}">
        <p14:creationId xmlns:p14="http://schemas.microsoft.com/office/powerpoint/2010/main" val="88756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Excepcional – Agro  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296788" y="4145458"/>
            <a:ext cx="1089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21.561/2020</a:t>
            </a:r>
          </a:p>
        </p:txBody>
      </p:sp>
    </p:spTree>
    <p:extLst>
      <p:ext uri="{BB962C8B-B14F-4D97-AF65-F5344CB8AC3E}">
        <p14:creationId xmlns:p14="http://schemas.microsoft.com/office/powerpoint/2010/main" val="311413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5429" y="1788150"/>
            <a:ext cx="72890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DEPENDE DA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CAPACIDADE DE PAGAMENTO OU </a:t>
            </a:r>
            <a:r>
              <a:rPr lang="pt-B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RATING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 DESCONTO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LIMITE DE VALOR;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DEPENDE DO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PREENCHIMENTO DO FORMULÁRIO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DESCONTO CONSIDERA CAPAG DO DW + FATOR REDUTOR;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Pessoa física e jurídica;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Inscrições de crédito rural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(Código de receita 0445, 1529, 1535, 2015, 2021, 2038, 2044, 2067, 2865, 5370);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Inscrições em cobrança, com exigibilidade suspensa por decisão judicial ou garantidas;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– AGRO </a:t>
            </a:r>
          </a:p>
        </p:txBody>
      </p:sp>
    </p:spTree>
    <p:extLst>
      <p:ext uri="{BB962C8B-B14F-4D97-AF65-F5344CB8AC3E}">
        <p14:creationId xmlns:p14="http://schemas.microsoft.com/office/powerpoint/2010/main" val="101451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5429" y="1896716"/>
            <a:ext cx="72890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Entrada de 4% e o restante pago em 6 ou 11 parcelas ANUAIS</a:t>
            </a:r>
            <a:r>
              <a:rPr lang="pt-BR" dirty="0"/>
              <a:t>, com descontos de até 100% de juros, multas e encargos, limitados a 50 ou 70% do valor total do débito negociado;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Entrada de 2% em 2 parcelas SEMESTRAIS, sendo o restante pago em 12 ou 22 parcelas SEMESTRAIS</a:t>
            </a:r>
            <a:r>
              <a:rPr lang="pt-BR" dirty="0"/>
              <a:t>, com descontos de até 100% de juros, multas e encargos, limitados a 50 ou 70% do valor total do débito negociado;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Entrada de 0,334% em 12 + 72 ou 133 parcelas MENSAIS</a:t>
            </a:r>
            <a:r>
              <a:rPr lang="pt-BR" dirty="0"/>
              <a:t>, com descontos de até 100% de juros, multas e encargos, limitados a 50 ou 70% do valor total do débito negociado.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– AGRO </a:t>
            </a:r>
          </a:p>
        </p:txBody>
      </p:sp>
    </p:spTree>
    <p:extLst>
      <p:ext uri="{BB962C8B-B14F-4D97-AF65-F5344CB8AC3E}">
        <p14:creationId xmlns:p14="http://schemas.microsoft.com/office/powerpoint/2010/main" val="371692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8647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" y="3146468"/>
            <a:ext cx="3086800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35708" y="3080812"/>
            <a:ext cx="3371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Contexto: 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37" name="CaixaDeTexto 36"/>
          <p:cNvSpPr txBox="1"/>
          <p:nvPr/>
        </p:nvSpPr>
        <p:spPr>
          <a:xfrm>
            <a:off x="4582083" y="1251524"/>
            <a:ext cx="585731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 </a:t>
            </a: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PGFN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estabeleceu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Retomada Fiscal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que reuniu um conjunto de medidas adotadas com o objetivo de estimular a regularização fiscal relativa aos débitos inscritos em dívida ativa da União, permitindo a retomada da atividade produtiva em razão dos efeitos da pandemia de Covid-19. 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propostas de negociação previstas no Programa encerraram em dezembro de 2020.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</a:p>
          <a:p>
            <a:pPr algn="just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PGFN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reabriu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prazo do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Programa de Retomada Fiscal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disponibilizando novamente as mesmas modalidades de negociação e benefícios.  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propostas de negociação previstas no Programa reabriram 15 de março e permanecem aberta até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dezembro </a:t>
            </a: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2021. 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o Explicativo 1 43"/>
          <p:cNvSpPr/>
          <p:nvPr/>
        </p:nvSpPr>
        <p:spPr>
          <a:xfrm>
            <a:off x="8244792" y="4208817"/>
            <a:ext cx="2825732" cy="304800"/>
          </a:xfrm>
          <a:prstGeom prst="borderCallout1">
            <a:avLst>
              <a:gd name="adj1" fmla="val 18750"/>
              <a:gd name="adj2" fmla="val -8333"/>
              <a:gd name="adj3" fmla="val 125000"/>
              <a:gd name="adj4" fmla="val -75075"/>
            </a:avLst>
          </a:prstGeom>
          <a:solidFill>
            <a:srgbClr val="F2F2F2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/>
          <p:cNvSpPr txBox="1"/>
          <p:nvPr/>
        </p:nvSpPr>
        <p:spPr>
          <a:xfrm>
            <a:off x="8263521" y="4221229"/>
            <a:ext cx="302231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</a:t>
            </a:r>
            <a:r>
              <a:rPr lang="pt-BR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11.496, de 22.09.2021</a:t>
            </a: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o Explicativo 1 46"/>
          <p:cNvSpPr/>
          <p:nvPr/>
        </p:nvSpPr>
        <p:spPr>
          <a:xfrm>
            <a:off x="8244792" y="1063164"/>
            <a:ext cx="2825732" cy="304800"/>
          </a:xfrm>
          <a:prstGeom prst="borderCallout1">
            <a:avLst>
              <a:gd name="adj1" fmla="val 18750"/>
              <a:gd name="adj2" fmla="val -8333"/>
              <a:gd name="adj3" fmla="val 125000"/>
              <a:gd name="adj4" fmla="val -75075"/>
            </a:avLst>
          </a:prstGeom>
          <a:solidFill>
            <a:srgbClr val="F2F2F2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8206693" y="1063164"/>
            <a:ext cx="29647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/>
              <a:t> Portaria PGFN n. 21.562, de 30.09.2020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</p:spTree>
    <p:extLst>
      <p:ext uri="{BB962C8B-B14F-4D97-AF65-F5344CB8AC3E}">
        <p14:creationId xmlns:p14="http://schemas.microsoft.com/office/powerpoint/2010/main" val="155180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FUNRURAL</a:t>
            </a:r>
            <a:endParaRPr lang="pt-BR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296788" y="4145458"/>
            <a:ext cx="1089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21.561/2020</a:t>
            </a:r>
          </a:p>
        </p:txBody>
      </p:sp>
    </p:spTree>
    <p:extLst>
      <p:ext uri="{BB962C8B-B14F-4D97-AF65-F5344CB8AC3E}">
        <p14:creationId xmlns:p14="http://schemas.microsoft.com/office/powerpoint/2010/main" val="252719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5429" y="1896716"/>
            <a:ext cx="72890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FUNRURAL – PF </a:t>
            </a:r>
            <a:r>
              <a:rPr lang="pt-BR" dirty="0"/>
              <a:t>(art. 25 da Lei nº 8.212, de 24 de julho de </a:t>
            </a:r>
            <a:r>
              <a:rPr lang="pt-BR" dirty="0" smtClean="0"/>
              <a:t>1991)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/>
              <a:t>FUNRURAL – </a:t>
            </a:r>
            <a:r>
              <a:rPr lang="pt-BR" b="1" dirty="0" smtClean="0"/>
              <a:t>PJ </a:t>
            </a:r>
            <a:r>
              <a:rPr lang="pt-BR" dirty="0"/>
              <a:t>(art. 25 da Lei nº 8.870, de 15 de abril de 1994</a:t>
            </a:r>
            <a:r>
              <a:rPr lang="pt-BR" dirty="0" smtClean="0"/>
              <a:t>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b="1" dirty="0" smtClean="0"/>
              <a:t>Art. 195, §11, CF</a:t>
            </a:r>
            <a:r>
              <a:rPr lang="pt-BR" sz="1200" dirty="0" smtClean="0"/>
              <a:t>. </a:t>
            </a:r>
            <a:r>
              <a:rPr lang="pt-BR" sz="1200" dirty="0"/>
              <a:t>São vedados a moratória e o parcelamento em prazo superior a 60 (sessenta) meses e, na forma de lei complementar, a remissão e a anistia das contribuições sociais de que tratam a alínea "a" do inciso I e o inciso II do </a:t>
            </a:r>
            <a:r>
              <a:rPr lang="pt-BR" sz="1200" b="1" dirty="0"/>
              <a:t>caput</a:t>
            </a:r>
            <a:r>
              <a:rPr lang="pt-BR" sz="1200" dirty="0"/>
              <a:t>. </a:t>
            </a:r>
            <a:endParaRPr lang="pt-BR" sz="1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 smtClean="0"/>
              <a:t>Art. 4º §1º, Portaria PGFN 2381/2021 -  </a:t>
            </a:r>
            <a:r>
              <a:rPr lang="pt-BR" sz="1200" dirty="0"/>
              <a:t>A adesão às modalidades para regularização de débitos relativos às contribuições de que tratam o art. 25 da Lei nº 8.212, de 24 de julho de 1991 (FUNRURAL - PF), e o art. 25 da Lei nº 8.870, de 15 de abril de 1994 (FUNRURAL - PJ), será realizada mediante requerimento em modelo próprio a ser protocolado exclusivamente através do portal REGULARIZE da PGFN na internet, no endereço www.regularize.pgfn.gov.br, não se lhes aplicando a restrição do art. 195, §11, da </a:t>
            </a:r>
            <a:r>
              <a:rPr lang="pt-BR" sz="1200" dirty="0" smtClean="0"/>
              <a:t>Constituição. (Redação dada pelo(a) Portaria PGFN nº 10676, de 30 de agosto de 2021).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2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FUNRURAL</a:t>
            </a:r>
            <a:endParaRPr lang="pt-BR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EXCEPCIONAL </a:t>
            </a:r>
            <a:r>
              <a:rPr lang="pt-BR" sz="1400" b="1" dirty="0" smtClean="0"/>
              <a:t>/ EXTRAORDINÁRIA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208547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proceder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06" y="4247149"/>
            <a:ext cx="2522128" cy="3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7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6" y="797532"/>
            <a:ext cx="10203188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16641" t="9761" r="18203" b="14086"/>
          <a:stretch/>
        </p:blipFill>
        <p:spPr>
          <a:xfrm>
            <a:off x="2687424" y="1764679"/>
            <a:ext cx="6817152" cy="431589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6971" y="2116183"/>
            <a:ext cx="822777" cy="248194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069771" y="3670663"/>
            <a:ext cx="1162595" cy="11234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1 13"/>
          <p:cNvSpPr/>
          <p:nvPr/>
        </p:nvSpPr>
        <p:spPr>
          <a:xfrm flipH="1">
            <a:off x="352424" y="2326078"/>
            <a:ext cx="2540154" cy="927105"/>
          </a:xfrm>
          <a:prstGeom prst="borderCallout1">
            <a:avLst>
              <a:gd name="adj1" fmla="val 18750"/>
              <a:gd name="adj2" fmla="val -8333"/>
              <a:gd name="adj3" fmla="val 130134"/>
              <a:gd name="adj4" fmla="val -25351"/>
            </a:avLst>
          </a:prstGeom>
          <a:solidFill>
            <a:srgbClr val="FFEA64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14718" y="2360631"/>
            <a:ext cx="2477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Todo o processo de adesão é por meio do portal REGULARIZE, o portal digital de serviços da PGFN.</a:t>
            </a:r>
          </a:p>
        </p:txBody>
      </p:sp>
    </p:spTree>
    <p:extLst>
      <p:ext uri="{BB962C8B-B14F-4D97-AF65-F5344CB8AC3E}">
        <p14:creationId xmlns:p14="http://schemas.microsoft.com/office/powerpoint/2010/main" val="3073852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6" y="797532"/>
            <a:ext cx="1020318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6971" y="2116183"/>
            <a:ext cx="822777" cy="248194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16504" t="9746" r="20072" b="16794"/>
          <a:stretch/>
        </p:blipFill>
        <p:spPr>
          <a:xfrm>
            <a:off x="2743201" y="1790595"/>
            <a:ext cx="6744790" cy="4231381"/>
          </a:xfrm>
          <a:prstGeom prst="rect">
            <a:avLst/>
          </a:prstGeom>
        </p:spPr>
      </p:pic>
      <p:sp>
        <p:nvSpPr>
          <p:cNvPr id="7" name="Retângulo de cantos arredondados 6"/>
          <p:cNvSpPr/>
          <p:nvPr/>
        </p:nvSpPr>
        <p:spPr>
          <a:xfrm>
            <a:off x="3174273" y="3905794"/>
            <a:ext cx="731521" cy="2743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910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6" y="797532"/>
            <a:ext cx="1020318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6971" y="2116183"/>
            <a:ext cx="822777" cy="248194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174273" y="3905794"/>
            <a:ext cx="731521" cy="2743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t="7372" r="44907" b="28733"/>
          <a:stretch/>
        </p:blipFill>
        <p:spPr>
          <a:xfrm>
            <a:off x="2717722" y="1777602"/>
            <a:ext cx="6756555" cy="42443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756074" y="2011407"/>
            <a:ext cx="2482948" cy="104775"/>
          </a:xfrm>
          <a:prstGeom prst="rect">
            <a:avLst/>
          </a:prstGeom>
          <a:solidFill>
            <a:srgbClr val="D8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242581" y="2127904"/>
            <a:ext cx="502921" cy="16278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4275892" y="2401698"/>
            <a:ext cx="1494693" cy="22649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exto Explicativo 1 23"/>
          <p:cNvSpPr/>
          <p:nvPr/>
        </p:nvSpPr>
        <p:spPr>
          <a:xfrm flipH="1">
            <a:off x="80661" y="1201892"/>
            <a:ext cx="2989559" cy="1426305"/>
          </a:xfrm>
          <a:prstGeom prst="borderCallout1">
            <a:avLst>
              <a:gd name="adj1" fmla="val 18750"/>
              <a:gd name="adj2" fmla="val -8333"/>
              <a:gd name="adj3" fmla="val 83901"/>
              <a:gd name="adj4" fmla="val -35475"/>
            </a:avLst>
          </a:prstGeom>
          <a:solidFill>
            <a:srgbClr val="FFEA64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53975" y="1236445"/>
            <a:ext cx="29162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Dentro do sistema de negociações (SISPAR), clique no menu “ADESÃO” &gt; “TRANSAÇÃO”.</a:t>
            </a:r>
          </a:p>
          <a:p>
            <a:endParaRPr lang="pt-BR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Feito isso é só seguir as orientações das telas seguintes!</a:t>
            </a:r>
          </a:p>
        </p:txBody>
      </p:sp>
      <p:sp>
        <p:nvSpPr>
          <p:cNvPr id="9" name="Retângulo 8"/>
          <p:cNvSpPr/>
          <p:nvPr/>
        </p:nvSpPr>
        <p:spPr>
          <a:xfrm>
            <a:off x="8467820" y="2811340"/>
            <a:ext cx="738554" cy="74735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849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6" y="797532"/>
            <a:ext cx="1020318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6971" y="2116183"/>
            <a:ext cx="822777" cy="248194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174273" y="3905794"/>
            <a:ext cx="731521" cy="27432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t="7372" r="44907" b="28733"/>
          <a:stretch/>
        </p:blipFill>
        <p:spPr>
          <a:xfrm>
            <a:off x="2717722" y="1777602"/>
            <a:ext cx="6756555" cy="42443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756074" y="2011407"/>
            <a:ext cx="2482948" cy="104775"/>
          </a:xfrm>
          <a:prstGeom prst="rect">
            <a:avLst/>
          </a:prstGeom>
          <a:solidFill>
            <a:srgbClr val="D8E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o Explicativo 1 21"/>
          <p:cNvSpPr/>
          <p:nvPr/>
        </p:nvSpPr>
        <p:spPr>
          <a:xfrm>
            <a:off x="9401174" y="1343094"/>
            <a:ext cx="2447926" cy="1598762"/>
          </a:xfrm>
          <a:prstGeom prst="borderCallout1">
            <a:avLst>
              <a:gd name="adj1" fmla="val 18750"/>
              <a:gd name="adj2" fmla="val -8333"/>
              <a:gd name="adj3" fmla="val 36467"/>
              <a:gd name="adj4" fmla="val -37055"/>
            </a:avLst>
          </a:prstGeom>
          <a:solidFill>
            <a:srgbClr val="FFEA64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9401174" y="1391989"/>
            <a:ext cx="244792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ATENÇÃO! Para os interessados na Transação Excepcional (Geral, Simples Nacional ou Agro), o PRIMEIRO PASSO é preencher o formulário eletrônico de “Declaração de Receita / Rendimento”.  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7239188" y="2096046"/>
            <a:ext cx="1597909" cy="1994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8467820" y="2811340"/>
            <a:ext cx="738554" cy="74735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262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</a:t>
            </a:r>
            <a:r>
              <a:rPr lang="pt-BR" sz="6000" b="1" dirty="0" smtClean="0">
                <a:solidFill>
                  <a:srgbClr val="37BB89"/>
                </a:solidFill>
              </a:rPr>
              <a:t>ADESÃO - FUNRURAL</a:t>
            </a:r>
            <a:endParaRPr lang="pt-BR" sz="6000" b="1" dirty="0">
              <a:solidFill>
                <a:srgbClr val="37BB89"/>
              </a:solidFill>
            </a:endParaRP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proceder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06" y="4247149"/>
            <a:ext cx="2522128" cy="3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35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6" y="797532"/>
            <a:ext cx="1020318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6971" y="2116183"/>
            <a:ext cx="822777" cy="248194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14718" y="2360631"/>
            <a:ext cx="2477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Todo o processo de adesão é por meio do portal REGULARIZE, o portal digital de serviços da PGFN.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140" y="1795317"/>
            <a:ext cx="6638474" cy="425443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60517" y="4923673"/>
            <a:ext cx="1162595" cy="112340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044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6" y="797532"/>
            <a:ext cx="1020318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526971" y="2116183"/>
            <a:ext cx="822777" cy="248194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246" y="1790596"/>
            <a:ext cx="6807530" cy="363865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74266" y="4614863"/>
            <a:ext cx="5712498" cy="48577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51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0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11" y="2618512"/>
            <a:ext cx="10893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67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Grupo 9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17" name="Retângulo 16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cxnSp>
        <p:nvCxnSpPr>
          <p:cNvPr id="14" name="Conector: Angulado 13">
            <a:extLst>
              <a:ext uri="{FF2B5EF4-FFF2-40B4-BE49-F238E27FC236}">
                <a16:creationId xmlns="" xmlns:a16="http://schemas.microsoft.com/office/drawing/2014/main" id="{17D5012A-88EA-4DEB-A06E-2D4ABDA5D0E3}"/>
              </a:ext>
            </a:extLst>
          </p:cNvPr>
          <p:cNvCxnSpPr>
            <a:cxnSpLocks/>
          </p:cNvCxnSpPr>
          <p:nvPr/>
        </p:nvCxnSpPr>
        <p:spPr>
          <a:xfrm rot="5400000">
            <a:off x="4365884" y="-247956"/>
            <a:ext cx="813900" cy="2906421"/>
          </a:xfrm>
          <a:prstGeom prst="bentConnector3">
            <a:avLst>
              <a:gd name="adj1" fmla="val 50000"/>
            </a:avLst>
          </a:prstGeom>
          <a:ln>
            <a:solidFill>
              <a:srgbClr val="FEFE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="" xmlns:a16="http://schemas.microsoft.com/office/drawing/2014/main" id="{A869D317-A40C-4F4F-8430-AB71F521DF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85373" y="-461026"/>
            <a:ext cx="813900" cy="3332559"/>
          </a:xfrm>
          <a:prstGeom prst="bentConnector3">
            <a:avLst>
              <a:gd name="adj1" fmla="val 50000"/>
            </a:avLst>
          </a:prstGeom>
          <a:ln>
            <a:solidFill>
              <a:srgbClr val="FEFEF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extLst>
              <a:ext uri="{FF2B5EF4-FFF2-40B4-BE49-F238E27FC236}">
                <a16:creationId xmlns="" xmlns:a16="http://schemas.microsoft.com/office/drawing/2014/main" id="{DC392525-21CE-4381-9766-1E5245B85C79}"/>
              </a:ext>
            </a:extLst>
          </p:cNvPr>
          <p:cNvSpPr/>
          <p:nvPr/>
        </p:nvSpPr>
        <p:spPr>
          <a:xfrm>
            <a:off x="351192" y="1150742"/>
            <a:ext cx="4980991" cy="3013966"/>
          </a:xfrm>
          <a:prstGeom prst="roundRect">
            <a:avLst/>
          </a:prstGeom>
          <a:solidFill>
            <a:srgbClr val="F0F5F0">
              <a:alpha val="45000"/>
            </a:srgbClr>
          </a:solidFill>
          <a:ln w="285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="" xmlns:a16="http://schemas.microsoft.com/office/drawing/2014/main" id="{0FD8C016-BE89-444F-823F-3A71B56DF844}"/>
              </a:ext>
            </a:extLst>
          </p:cNvPr>
          <p:cNvSpPr/>
          <p:nvPr/>
        </p:nvSpPr>
        <p:spPr>
          <a:xfrm>
            <a:off x="6827465" y="1157405"/>
            <a:ext cx="3829561" cy="560486"/>
          </a:xfrm>
          <a:prstGeom prst="roundRect">
            <a:avLst/>
          </a:prstGeom>
          <a:solidFill>
            <a:srgbClr val="F0F5F0">
              <a:alpha val="45000"/>
            </a:srgbClr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24" name="Conector: Angulado 23">
            <a:extLst>
              <a:ext uri="{FF2B5EF4-FFF2-40B4-BE49-F238E27FC236}">
                <a16:creationId xmlns="" xmlns:a16="http://schemas.microsoft.com/office/drawing/2014/main" id="{4535B614-3C62-4371-A63F-C8E8C26D6D9A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4276128" y="3694384"/>
            <a:ext cx="1646932" cy="1029109"/>
          </a:xfrm>
          <a:prstGeom prst="bentConnector2">
            <a:avLst/>
          </a:prstGeom>
          <a:ln w="19050">
            <a:solidFill>
              <a:srgbClr val="37BB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do 24">
            <a:extLst>
              <a:ext uri="{FF2B5EF4-FFF2-40B4-BE49-F238E27FC236}">
                <a16:creationId xmlns="" xmlns:a16="http://schemas.microsoft.com/office/drawing/2014/main" id="{5D2BA4F0-481E-42A2-9636-10D6901E61E3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585039" y="2991636"/>
            <a:ext cx="1029110" cy="861581"/>
          </a:xfrm>
          <a:prstGeom prst="bentConnector3">
            <a:avLst>
              <a:gd name="adj1" fmla="val 50000"/>
            </a:avLst>
          </a:prstGeom>
          <a:ln w="19050">
            <a:solidFill>
              <a:srgbClr val="37BB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do 25">
            <a:extLst>
              <a:ext uri="{FF2B5EF4-FFF2-40B4-BE49-F238E27FC236}">
                <a16:creationId xmlns="" xmlns:a16="http://schemas.microsoft.com/office/drawing/2014/main" id="{9F4F5E1E-5069-4304-B91B-1EF287C55F47}"/>
              </a:ext>
            </a:extLst>
          </p:cNvPr>
          <p:cNvCxnSpPr>
            <a:cxnSpLocks/>
            <a:endCxn id="27" idx="1"/>
          </p:cNvCxnSpPr>
          <p:nvPr/>
        </p:nvCxnSpPr>
        <p:spPr>
          <a:xfrm rot="16200000" flipH="1">
            <a:off x="3774012" y="4314851"/>
            <a:ext cx="2651162" cy="1029112"/>
          </a:xfrm>
          <a:prstGeom prst="bentConnector2">
            <a:avLst/>
          </a:prstGeom>
          <a:ln w="19050">
            <a:solidFill>
              <a:srgbClr val="37BB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="" xmlns:a16="http://schemas.microsoft.com/office/drawing/2014/main" id="{3D516664-C7FF-4FD6-8D77-5F5FAA425088}"/>
              </a:ext>
            </a:extLst>
          </p:cNvPr>
          <p:cNvSpPr/>
          <p:nvPr/>
        </p:nvSpPr>
        <p:spPr>
          <a:xfrm>
            <a:off x="5614149" y="5622829"/>
            <a:ext cx="6267399" cy="1064318"/>
          </a:xfrm>
          <a:prstGeom prst="roundRect">
            <a:avLst/>
          </a:prstGeom>
          <a:solidFill>
            <a:srgbClr val="C4E4D7"/>
          </a:solidFill>
          <a:ln w="19050">
            <a:solidFill>
              <a:srgbClr val="37B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="" xmlns:a16="http://schemas.microsoft.com/office/drawing/2014/main" id="{C768DF6D-127C-47BF-ACCB-B5112F403616}"/>
              </a:ext>
            </a:extLst>
          </p:cNvPr>
          <p:cNvSpPr/>
          <p:nvPr/>
        </p:nvSpPr>
        <p:spPr>
          <a:xfrm>
            <a:off x="5614149" y="3290996"/>
            <a:ext cx="6262395" cy="1150986"/>
          </a:xfrm>
          <a:prstGeom prst="roundRect">
            <a:avLst/>
          </a:prstGeom>
          <a:solidFill>
            <a:srgbClr val="FFEA64"/>
          </a:solidFill>
          <a:ln w="19050">
            <a:solidFill>
              <a:srgbClr val="37BB8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="" xmlns:a16="http://schemas.microsoft.com/office/drawing/2014/main" id="{0626173F-1D31-4E51-BCB8-AD95620A4704}"/>
              </a:ext>
            </a:extLst>
          </p:cNvPr>
          <p:cNvSpPr/>
          <p:nvPr/>
        </p:nvSpPr>
        <p:spPr>
          <a:xfrm>
            <a:off x="5614149" y="4499141"/>
            <a:ext cx="6249397" cy="1066528"/>
          </a:xfrm>
          <a:prstGeom prst="roundRect">
            <a:avLst/>
          </a:prstGeom>
          <a:solidFill>
            <a:srgbClr val="FFEA64"/>
          </a:solidFill>
          <a:ln w="19050">
            <a:solidFill>
              <a:srgbClr val="37BB8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="" xmlns:a16="http://schemas.microsoft.com/office/drawing/2014/main" id="{DAE13199-1B40-4649-9044-9CCF83F69DFB}"/>
              </a:ext>
            </a:extLst>
          </p:cNvPr>
          <p:cNvSpPr txBox="1"/>
          <p:nvPr/>
        </p:nvSpPr>
        <p:spPr>
          <a:xfrm>
            <a:off x="7069118" y="5704818"/>
            <a:ext cx="480742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- Até R$ 150 milhões</a:t>
            </a:r>
          </a:p>
          <a:p>
            <a:r>
              <a:rPr lang="pt-BR" sz="1300" dirty="0"/>
              <a:t>- Devedores impactados pela pandemia</a:t>
            </a:r>
          </a:p>
          <a:p>
            <a:r>
              <a:rPr lang="pt-BR" sz="1300" dirty="0"/>
              <a:t>- 4% em 12x + 72 ou 133 parcelas adicionais, com descontos </a:t>
            </a:r>
          </a:p>
          <a:p>
            <a:r>
              <a:rPr lang="pt-BR" sz="1300" dirty="0"/>
              <a:t>(até 50 ou 70%)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="" xmlns:a16="http://schemas.microsoft.com/office/drawing/2014/main" id="{C870842F-05ED-4A2E-BE1E-8A9AE1E4A8E0}"/>
              </a:ext>
            </a:extLst>
          </p:cNvPr>
          <p:cNvSpPr/>
          <p:nvPr/>
        </p:nvSpPr>
        <p:spPr>
          <a:xfrm>
            <a:off x="5614149" y="1908344"/>
            <a:ext cx="6244394" cy="395046"/>
          </a:xfrm>
          <a:prstGeom prst="roundRect">
            <a:avLst/>
          </a:prstGeom>
          <a:solidFill>
            <a:srgbClr val="FFEA64"/>
          </a:solidFill>
          <a:ln w="19050">
            <a:solidFill>
              <a:srgbClr val="37BB8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="" xmlns:a16="http://schemas.microsoft.com/office/drawing/2014/main" id="{45DAA107-2EF8-42D5-994F-679B597CBEB5}"/>
              </a:ext>
            </a:extLst>
          </p:cNvPr>
          <p:cNvSpPr txBox="1"/>
          <p:nvPr/>
        </p:nvSpPr>
        <p:spPr>
          <a:xfrm>
            <a:off x="5614149" y="4502788"/>
            <a:ext cx="13889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EXTRAORDINÁRIA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COVID-19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(Portaria PGFN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 9.924/2020)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0BB8C800-5C3E-4EEB-9287-CAC2ACA6B0C5}"/>
              </a:ext>
            </a:extLst>
          </p:cNvPr>
          <p:cNvSpPr txBox="1"/>
          <p:nvPr/>
        </p:nvSpPr>
        <p:spPr>
          <a:xfrm>
            <a:off x="7069118" y="4698808"/>
            <a:ext cx="4789424" cy="6924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- Sem limite de valor</a:t>
            </a:r>
          </a:p>
          <a:p>
            <a:r>
              <a:rPr lang="pt-BR" sz="1300" dirty="0"/>
              <a:t>- Todos os devedores podem aderir</a:t>
            </a:r>
          </a:p>
          <a:p>
            <a:r>
              <a:rPr lang="pt-BR" sz="1300" dirty="0"/>
              <a:t>- 1% em 3x + 81 ou 142 parcelas adicionais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="" xmlns:a16="http://schemas.microsoft.com/office/drawing/2014/main" id="{202A5C6C-3794-406C-A3E6-F64055B371FE}"/>
              </a:ext>
            </a:extLst>
          </p:cNvPr>
          <p:cNvSpPr txBox="1"/>
          <p:nvPr/>
        </p:nvSpPr>
        <p:spPr>
          <a:xfrm>
            <a:off x="5614149" y="3530051"/>
            <a:ext cx="13889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(Portaria PGFN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 21.561/2020)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="" xmlns:a16="http://schemas.microsoft.com/office/drawing/2014/main" id="{315EA8D3-FD68-448D-A44E-FD7F8C9242C5}"/>
              </a:ext>
            </a:extLst>
          </p:cNvPr>
          <p:cNvSpPr txBox="1"/>
          <p:nvPr/>
        </p:nvSpPr>
        <p:spPr>
          <a:xfrm>
            <a:off x="7069119" y="3345781"/>
            <a:ext cx="4807426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- Sem limite de valor</a:t>
            </a:r>
          </a:p>
          <a:p>
            <a:r>
              <a:rPr lang="pt-BR" sz="1300" dirty="0"/>
              <a:t>- Devedores impactados pela pandemia</a:t>
            </a:r>
          </a:p>
          <a:p>
            <a:r>
              <a:rPr lang="pt-BR" sz="1300" dirty="0"/>
              <a:t>- Entrada (4%, 2%, 0,334%). Parcelas anuais, semestrais ou mensais</a:t>
            </a:r>
          </a:p>
          <a:p>
            <a:r>
              <a:rPr lang="pt-BR" sz="1300" dirty="0"/>
              <a:t>- Descontos de até 100% em juros, multas e encargos </a:t>
            </a:r>
          </a:p>
          <a:p>
            <a:r>
              <a:rPr lang="pt-BR" sz="1300" dirty="0"/>
              <a:t>(limitado a 50 ou 70%)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="" xmlns:a16="http://schemas.microsoft.com/office/drawing/2014/main" id="{E53CB29B-8CF3-48CE-ABFF-E11DCC486257}"/>
              </a:ext>
            </a:extLst>
          </p:cNvPr>
          <p:cNvSpPr txBox="1"/>
          <p:nvPr/>
        </p:nvSpPr>
        <p:spPr>
          <a:xfrm>
            <a:off x="5614149" y="1887037"/>
            <a:ext cx="131295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EDITAL nº 16/2020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="" xmlns:a16="http://schemas.microsoft.com/office/drawing/2014/main" id="{DA476045-7F9A-489E-86C3-6FC76F2B0730}"/>
              </a:ext>
            </a:extLst>
          </p:cNvPr>
          <p:cNvSpPr txBox="1"/>
          <p:nvPr/>
        </p:nvSpPr>
        <p:spPr>
          <a:xfrm>
            <a:off x="7069119" y="1968345"/>
            <a:ext cx="478942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- Inscrições tributárias até 60 salários-mínimos, inclusive do SIMPLES </a:t>
            </a:r>
          </a:p>
        </p:txBody>
      </p:sp>
      <p:sp>
        <p:nvSpPr>
          <p:cNvPr id="42" name="Retângulo: Cantos Arredondados 41">
            <a:extLst>
              <a:ext uri="{FF2B5EF4-FFF2-40B4-BE49-F238E27FC236}">
                <a16:creationId xmlns="" xmlns:a16="http://schemas.microsoft.com/office/drawing/2014/main" id="{889989EB-2277-4986-A8C7-B0B5B6E51494}"/>
              </a:ext>
            </a:extLst>
          </p:cNvPr>
          <p:cNvSpPr/>
          <p:nvPr/>
        </p:nvSpPr>
        <p:spPr>
          <a:xfrm>
            <a:off x="5614149" y="2360549"/>
            <a:ext cx="6244393" cy="873288"/>
          </a:xfrm>
          <a:prstGeom prst="roundRect">
            <a:avLst/>
          </a:prstGeom>
          <a:solidFill>
            <a:srgbClr val="FFEA64"/>
          </a:solidFill>
          <a:ln w="19050">
            <a:solidFill>
              <a:srgbClr val="37BB8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="" xmlns:a16="http://schemas.microsoft.com/office/drawing/2014/main" id="{66630D4D-2FCF-469E-8760-A972DF801973}"/>
              </a:ext>
            </a:extLst>
          </p:cNvPr>
          <p:cNvSpPr txBox="1"/>
          <p:nvPr/>
        </p:nvSpPr>
        <p:spPr>
          <a:xfrm>
            <a:off x="7069118" y="2390029"/>
            <a:ext cx="4710273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- Sem limite de valor</a:t>
            </a:r>
          </a:p>
          <a:p>
            <a:r>
              <a:rPr lang="pt-BR" sz="1300" dirty="0"/>
              <a:t>- Devedores do simples impactados pela pandemia</a:t>
            </a:r>
          </a:p>
          <a:p>
            <a:r>
              <a:rPr lang="pt-BR" sz="1300" dirty="0"/>
              <a:t>- 4% em 12x (0,334% por mês) + 133 parcelas adicionais, com descontos de até 70%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="" xmlns:a16="http://schemas.microsoft.com/office/drawing/2014/main" id="{81620E55-8AF0-4935-822F-7E9F336F5ED2}"/>
              </a:ext>
            </a:extLst>
          </p:cNvPr>
          <p:cNvSpPr txBox="1"/>
          <p:nvPr/>
        </p:nvSpPr>
        <p:spPr>
          <a:xfrm>
            <a:off x="1634183" y="1336992"/>
            <a:ext cx="288624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COBRANÇA </a:t>
            </a:r>
          </a:p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DÍVIDA ATIVA </a:t>
            </a:r>
          </a:p>
          <a:p>
            <a:pPr algn="ctr"/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 UNIÃO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="" xmlns:a16="http://schemas.microsoft.com/office/drawing/2014/main" id="{A318A6EF-37F4-4D2E-8991-0A3EC696FB32}"/>
              </a:ext>
            </a:extLst>
          </p:cNvPr>
          <p:cNvSpPr txBox="1"/>
          <p:nvPr/>
        </p:nvSpPr>
        <p:spPr>
          <a:xfrm>
            <a:off x="3976655" y="2877587"/>
            <a:ext cx="1216770" cy="738664"/>
          </a:xfrm>
          <a:prstGeom prst="rect">
            <a:avLst/>
          </a:prstGeom>
          <a:solidFill>
            <a:srgbClr val="37BB8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0F5F0"/>
                </a:solidFill>
              </a:rPr>
              <a:t>Adesão </a:t>
            </a:r>
          </a:p>
          <a:p>
            <a:pPr algn="ctr"/>
            <a:r>
              <a:rPr lang="pt-BR" sz="1400" dirty="0">
                <a:solidFill>
                  <a:srgbClr val="F0F5F0"/>
                </a:solidFill>
              </a:rPr>
              <a:t>à Proposta da </a:t>
            </a:r>
            <a:r>
              <a:rPr lang="pt-BR" sz="1400" b="1" dirty="0">
                <a:solidFill>
                  <a:srgbClr val="F0F5F0"/>
                </a:solidFill>
              </a:rPr>
              <a:t>PGFN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="" xmlns:a16="http://schemas.microsoft.com/office/drawing/2014/main" id="{5D9B9859-7442-4FC7-A54A-CB7C7D276DC9}"/>
              </a:ext>
            </a:extLst>
          </p:cNvPr>
          <p:cNvSpPr txBox="1"/>
          <p:nvPr/>
        </p:nvSpPr>
        <p:spPr>
          <a:xfrm>
            <a:off x="2241551" y="2870570"/>
            <a:ext cx="1671510" cy="738664"/>
          </a:xfrm>
          <a:prstGeom prst="rect">
            <a:avLst/>
          </a:prstGeom>
          <a:solidFill>
            <a:srgbClr val="677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0F5F0"/>
                </a:solidFill>
              </a:rPr>
              <a:t>Proposta individual </a:t>
            </a:r>
            <a:r>
              <a:rPr lang="pt-BR" sz="1400" dirty="0">
                <a:solidFill>
                  <a:srgbClr val="F0F5F0"/>
                </a:solidFill>
              </a:rPr>
              <a:t>formulada pela </a:t>
            </a:r>
            <a:r>
              <a:rPr lang="pt-BR" sz="1400" b="1" dirty="0">
                <a:solidFill>
                  <a:srgbClr val="F0F5F0"/>
                </a:solidFill>
              </a:rPr>
              <a:t>PGFN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="" xmlns:a16="http://schemas.microsoft.com/office/drawing/2014/main" id="{F1166E7C-A82B-48F5-8B78-AAA48FBEFB0A}"/>
              </a:ext>
            </a:extLst>
          </p:cNvPr>
          <p:cNvSpPr txBox="1"/>
          <p:nvPr/>
        </p:nvSpPr>
        <p:spPr>
          <a:xfrm>
            <a:off x="521841" y="2862923"/>
            <a:ext cx="1650746" cy="738664"/>
          </a:xfrm>
          <a:prstGeom prst="rect">
            <a:avLst/>
          </a:prstGeom>
          <a:solidFill>
            <a:srgbClr val="6778E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FFFFFF"/>
                </a:solidFill>
              </a:rPr>
              <a:t>Proposta individual </a:t>
            </a:r>
            <a:r>
              <a:rPr lang="pt-BR" sz="1400" dirty="0">
                <a:solidFill>
                  <a:srgbClr val="FFFFFF"/>
                </a:solidFill>
              </a:rPr>
              <a:t>formulada pelo </a:t>
            </a:r>
            <a:r>
              <a:rPr lang="pt-BR" sz="1400" b="1" dirty="0">
                <a:solidFill>
                  <a:srgbClr val="FFFFFF"/>
                </a:solidFill>
              </a:rPr>
              <a:t>CONTRIBUINTE</a:t>
            </a:r>
          </a:p>
        </p:txBody>
      </p:sp>
      <p:cxnSp>
        <p:nvCxnSpPr>
          <p:cNvPr id="51" name="Conector: Angulado 50">
            <a:extLst>
              <a:ext uri="{FF2B5EF4-FFF2-40B4-BE49-F238E27FC236}">
                <a16:creationId xmlns="" xmlns:a16="http://schemas.microsoft.com/office/drawing/2014/main" id="{E58DB9B5-E6A7-46F4-8207-B1451201C951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 rot="5400000">
            <a:off x="2049459" y="1835076"/>
            <a:ext cx="325602" cy="173009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: Angulado 51">
            <a:extLst>
              <a:ext uri="{FF2B5EF4-FFF2-40B4-BE49-F238E27FC236}">
                <a16:creationId xmlns="" xmlns:a16="http://schemas.microsoft.com/office/drawing/2014/main" id="{776CEB0E-060B-4A18-98D9-3B541F8D9B8E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rot="16200000" flipH="1">
            <a:off x="3661040" y="1953587"/>
            <a:ext cx="340266" cy="150773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="" xmlns:a16="http://schemas.microsoft.com/office/drawing/2014/main" id="{48A44FB4-DDC7-41C0-A68D-D1B5CC5EB83A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>
            <a:off x="3077306" y="2537321"/>
            <a:ext cx="0" cy="33324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="" xmlns:a16="http://schemas.microsoft.com/office/drawing/2014/main" id="{5760C5CE-0AB9-49FA-AFE7-6479A4C6BF90}"/>
              </a:ext>
            </a:extLst>
          </p:cNvPr>
          <p:cNvSpPr txBox="1"/>
          <p:nvPr/>
        </p:nvSpPr>
        <p:spPr>
          <a:xfrm>
            <a:off x="422033" y="3699299"/>
            <a:ext cx="49101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9.917/2020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="" xmlns:a16="http://schemas.microsoft.com/office/drawing/2014/main" id="{43F480CF-224F-41A6-ADF0-7811B8005AD5}"/>
              </a:ext>
            </a:extLst>
          </p:cNvPr>
          <p:cNvSpPr txBox="1"/>
          <p:nvPr/>
        </p:nvSpPr>
        <p:spPr>
          <a:xfrm>
            <a:off x="6827465" y="1153212"/>
            <a:ext cx="38295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MF n. 247/2020</a:t>
            </a:r>
          </a:p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Contencioso tributário de pequeno valor</a:t>
            </a:r>
          </a:p>
        </p:txBody>
      </p:sp>
      <p:cxnSp>
        <p:nvCxnSpPr>
          <p:cNvPr id="68" name="Conector reto 67">
            <a:extLst>
              <a:ext uri="{FF2B5EF4-FFF2-40B4-BE49-F238E27FC236}">
                <a16:creationId xmlns="" xmlns:a16="http://schemas.microsoft.com/office/drawing/2014/main" id="{AC1792A1-8675-4DFA-AA6D-353943B85370}"/>
              </a:ext>
            </a:extLst>
          </p:cNvPr>
          <p:cNvCxnSpPr>
            <a:stCxn id="23" idx="2"/>
            <a:endCxn id="32" idx="0"/>
          </p:cNvCxnSpPr>
          <p:nvPr/>
        </p:nvCxnSpPr>
        <p:spPr>
          <a:xfrm flipH="1">
            <a:off x="8736346" y="1717891"/>
            <a:ext cx="5900" cy="19045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CaixaDeTexto 83">
            <a:extLst>
              <a:ext uri="{FF2B5EF4-FFF2-40B4-BE49-F238E27FC236}">
                <a16:creationId xmlns="" xmlns:a16="http://schemas.microsoft.com/office/drawing/2014/main" id="{202A5C6C-3794-406C-A3E6-F64055B371FE}"/>
              </a:ext>
            </a:extLst>
          </p:cNvPr>
          <p:cNvSpPr txBox="1"/>
          <p:nvPr/>
        </p:nvSpPr>
        <p:spPr>
          <a:xfrm>
            <a:off x="5614149" y="2478862"/>
            <a:ext cx="13538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SIMPLES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(Portaria PGFN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 18.731/2020)</a:t>
            </a:r>
          </a:p>
        </p:txBody>
      </p:sp>
      <p:cxnSp>
        <p:nvCxnSpPr>
          <p:cNvPr id="107" name="Conector reto 106"/>
          <p:cNvCxnSpPr/>
          <p:nvPr/>
        </p:nvCxnSpPr>
        <p:spPr>
          <a:xfrm>
            <a:off x="5180497" y="2971272"/>
            <a:ext cx="433652" cy="0"/>
          </a:xfrm>
          <a:prstGeom prst="line">
            <a:avLst/>
          </a:prstGeom>
          <a:ln w="19050">
            <a:solidFill>
              <a:srgbClr val="37BB8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CaixaDeTexto 125">
            <a:extLst>
              <a:ext uri="{FF2B5EF4-FFF2-40B4-BE49-F238E27FC236}">
                <a16:creationId xmlns="" xmlns:a16="http://schemas.microsoft.com/office/drawing/2014/main" id="{45DAA107-2EF8-42D5-994F-679B597CBEB5}"/>
              </a:ext>
            </a:extLst>
          </p:cNvPr>
          <p:cNvSpPr txBox="1"/>
          <p:nvPr/>
        </p:nvSpPr>
        <p:spPr>
          <a:xfrm>
            <a:off x="5614149" y="5637460"/>
            <a:ext cx="147998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EXCEPCIONAL</a:t>
            </a:r>
          </a:p>
          <a:p>
            <a:pPr algn="ctr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COVID-19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(Portaria PGFN </a:t>
            </a:r>
          </a:p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n. 14.402/2020)</a:t>
            </a:r>
          </a:p>
        </p:txBody>
      </p:sp>
    </p:spTree>
    <p:extLst>
      <p:ext uri="{BB962C8B-B14F-4D97-AF65-F5344CB8AC3E}">
        <p14:creationId xmlns:p14="http://schemas.microsoft.com/office/powerpoint/2010/main" val="291288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Contencioso tributário 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pequeno valor 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741696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296788" y="4916168"/>
            <a:ext cx="1089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ME N. 247/2020 | EDITAL PGFN 16/2020</a:t>
            </a:r>
          </a:p>
        </p:txBody>
      </p:sp>
    </p:spTree>
    <p:extLst>
      <p:ext uri="{BB962C8B-B14F-4D97-AF65-F5344CB8AC3E}">
        <p14:creationId xmlns:p14="http://schemas.microsoft.com/office/powerpoint/2010/main" val="420362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1648" y="1354304"/>
            <a:ext cx="7245502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 DA CAPACIDADE DE PAGAMENTO OU RATING;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 DESCONTO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 DO PREENCHIMENTO DO FORMULÁRIO;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Pessoa física, Empresário individual, Microempresa e Empresa de pequeno porte;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Inscrito há mais de 1 ano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Até R$ 66.000,00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(60 salários-mínimos R$ 1.100,00 desde JAN/2021)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por inscrição;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Inscrições de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natureza tributária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inclusive SIMPLES NACIONAL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Inscrições em cobrança, garantidas ou com exigibilidade suspensa por decisão judicial.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CONTENCIOSO TRIBUTÁRIO DE PEQUENO VALOR </a:t>
            </a:r>
          </a:p>
        </p:txBody>
      </p:sp>
    </p:spTree>
    <p:extLst>
      <p:ext uri="{BB962C8B-B14F-4D97-AF65-F5344CB8AC3E}">
        <p14:creationId xmlns:p14="http://schemas.microsoft.com/office/powerpoint/2010/main" val="32957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8647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63291" y="2203649"/>
            <a:ext cx="73108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Prazo máximo 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60 meses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Desconto máximo de 50% do valor total da inscrição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inclusive sobre o principal (pode reduzir em 100% juros, multas e encargo e ainda entrar no principal)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Desconto máximo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apenas se pagar tudo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até 12 meses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Entrada 5% em 5 meses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(1% por mês). Havendo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histórico de parcelamento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em pelo menos uma inscrição da conta, 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entrada é de 10%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*.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CONTENCIOSO TRIBUTÁRIO DE PEQUENO VALOR </a:t>
            </a:r>
          </a:p>
        </p:txBody>
      </p:sp>
    </p:spTree>
    <p:extLst>
      <p:ext uri="{BB962C8B-B14F-4D97-AF65-F5344CB8AC3E}">
        <p14:creationId xmlns:p14="http://schemas.microsoft.com/office/powerpoint/2010/main" val="71270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98107" y="1687162"/>
            <a:ext cx="10893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Transação</a:t>
            </a:r>
          </a:p>
          <a:p>
            <a:pPr algn="ctr"/>
            <a:r>
              <a:rPr lang="pt-BR" sz="6000" b="1" dirty="0">
                <a:solidFill>
                  <a:srgbClr val="37BB89"/>
                </a:solidFill>
              </a:rPr>
              <a:t>POR ADESÃO</a:t>
            </a:r>
          </a:p>
          <a:p>
            <a:pPr algn="ctr"/>
            <a:r>
              <a:rPr lang="pt-BR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Extraordinária </a:t>
            </a:r>
          </a:p>
          <a:p>
            <a:pPr algn="ctr"/>
            <a:r>
              <a:rPr lang="pt-BR" sz="6000" dirty="0">
                <a:solidFill>
                  <a:srgbClr val="37BB89"/>
                </a:solidFill>
              </a:rPr>
              <a:t> 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0" y="0"/>
            <a:ext cx="1298111" cy="6858000"/>
            <a:chOff x="0" y="0"/>
            <a:chExt cx="2212030" cy="6858000"/>
          </a:xfrm>
          <a:solidFill>
            <a:srgbClr val="37BB89"/>
          </a:solidFill>
        </p:grpSpPr>
        <p:sp>
          <p:nvSpPr>
            <p:cNvPr id="9" name="Retângulo 8"/>
            <p:cNvSpPr/>
            <p:nvPr/>
          </p:nvSpPr>
          <p:spPr>
            <a:xfrm>
              <a:off x="0" y="0"/>
              <a:ext cx="221203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685239" y="4239768"/>
              <a:ext cx="101600" cy="4762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3111254" y="3428024"/>
            <a:ext cx="7348714" cy="97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3111254" y="4049364"/>
            <a:ext cx="7329887" cy="1259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296788" y="4145458"/>
            <a:ext cx="1089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PORTARIA PGFN N. 9.924/2020</a:t>
            </a:r>
          </a:p>
        </p:txBody>
      </p:sp>
    </p:spTree>
    <p:extLst>
      <p:ext uri="{BB962C8B-B14F-4D97-AF65-F5344CB8AC3E}">
        <p14:creationId xmlns:p14="http://schemas.microsoft.com/office/powerpoint/2010/main" val="2967702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8647" y="0"/>
            <a:ext cx="12192000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7" name="Grupo 26"/>
          <p:cNvGrpSpPr/>
          <p:nvPr/>
        </p:nvGrpSpPr>
        <p:grpSpPr>
          <a:xfrm>
            <a:off x="7341815" y="-389818"/>
            <a:ext cx="4947166" cy="1793257"/>
            <a:chOff x="4155079" y="4985313"/>
            <a:chExt cx="5653383" cy="2049248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08"/>
            <a:stretch/>
          </p:blipFill>
          <p:spPr>
            <a:xfrm>
              <a:off x="5863815" y="4985313"/>
              <a:ext cx="3944647" cy="2049248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079" y="5680364"/>
              <a:ext cx="1709799" cy="855623"/>
            </a:xfrm>
            <a:prstGeom prst="rect">
              <a:avLst/>
            </a:prstGeom>
          </p:spPr>
        </p:pic>
      </p:grpSp>
      <p:sp>
        <p:nvSpPr>
          <p:cNvPr id="49" name="Retângulo 48"/>
          <p:cNvSpPr/>
          <p:nvPr/>
        </p:nvSpPr>
        <p:spPr>
          <a:xfrm>
            <a:off x="1" y="387157"/>
            <a:ext cx="4397800" cy="3643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aixaDeTexto 49"/>
          <p:cNvSpPr txBox="1"/>
          <p:nvPr/>
        </p:nvSpPr>
        <p:spPr>
          <a:xfrm>
            <a:off x="241633" y="395011"/>
            <a:ext cx="4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2F2F2"/>
                </a:solidFill>
              </a:rPr>
              <a:t>Reabertura do Programa de Retomada Fiscal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245428" y="1951666"/>
            <a:ext cx="72760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 DA CAPACIDADE DE PAGAMENTO OU RATING;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NÃO TEM DESCONTO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 LIMITE DE VALOR;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 DO PREENCHIMENTO DO FORMULÁRIO;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Todas as pessoas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físicas e jurídicas;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Todas as inscrições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inclusive multa criminal e SIMPLES NACIONAL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Inscrições em cobrança, com exigibilidade suspensa por decisão judicial ou garantidas;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3146468"/>
            <a:ext cx="3853541" cy="765341"/>
          </a:xfrm>
          <a:prstGeom prst="rect">
            <a:avLst/>
          </a:prstGeom>
          <a:solidFill>
            <a:srgbClr val="FFE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35707" y="3093875"/>
            <a:ext cx="361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CONDIÇÕES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3986623"/>
            <a:ext cx="3853541" cy="31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EXTRAORDINÁRIA </a:t>
            </a:r>
          </a:p>
        </p:txBody>
      </p:sp>
    </p:spTree>
    <p:extLst>
      <p:ext uri="{BB962C8B-B14F-4D97-AF65-F5344CB8AC3E}">
        <p14:creationId xmlns:p14="http://schemas.microsoft.com/office/powerpoint/2010/main" val="545290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1535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Ministerio da Fazenda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pgfn</dc:creator>
  <cp:lastModifiedBy>Joao</cp:lastModifiedBy>
  <cp:revision>97</cp:revision>
  <dcterms:created xsi:type="dcterms:W3CDTF">2021-03-22T20:52:32Z</dcterms:created>
  <dcterms:modified xsi:type="dcterms:W3CDTF">2021-11-16T19:41:27Z</dcterms:modified>
</cp:coreProperties>
</file>